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9"/>
  </p:notesMasterIdLst>
  <p:handoutMasterIdLst>
    <p:handoutMasterId r:id="rId80"/>
  </p:handoutMasterIdLst>
  <p:sldIdLst>
    <p:sldId id="256" r:id="rId2"/>
    <p:sldId id="381" r:id="rId3"/>
    <p:sldId id="363" r:id="rId4"/>
    <p:sldId id="364" r:id="rId5"/>
    <p:sldId id="372" r:id="rId6"/>
    <p:sldId id="325" r:id="rId7"/>
    <p:sldId id="365" r:id="rId8"/>
    <p:sldId id="338" r:id="rId9"/>
    <p:sldId id="326" r:id="rId10"/>
    <p:sldId id="329" r:id="rId11"/>
    <p:sldId id="314" r:id="rId12"/>
    <p:sldId id="340" r:id="rId13"/>
    <p:sldId id="327" r:id="rId14"/>
    <p:sldId id="320" r:id="rId15"/>
    <p:sldId id="334" r:id="rId16"/>
    <p:sldId id="366" r:id="rId17"/>
    <p:sldId id="367" r:id="rId18"/>
    <p:sldId id="341" r:id="rId19"/>
    <p:sldId id="319" r:id="rId20"/>
    <p:sldId id="335" r:id="rId21"/>
    <p:sldId id="321" r:id="rId22"/>
    <p:sldId id="330" r:id="rId23"/>
    <p:sldId id="342" r:id="rId24"/>
    <p:sldId id="331" r:id="rId25"/>
    <p:sldId id="332" r:id="rId26"/>
    <p:sldId id="315" r:id="rId27"/>
    <p:sldId id="362" r:id="rId28"/>
    <p:sldId id="343" r:id="rId29"/>
    <p:sldId id="298" r:id="rId30"/>
    <p:sldId id="350" r:id="rId31"/>
    <p:sldId id="302" r:id="rId32"/>
    <p:sldId id="368" r:id="rId33"/>
    <p:sldId id="351" r:id="rId34"/>
    <p:sldId id="295" r:id="rId35"/>
    <p:sldId id="303" r:id="rId36"/>
    <p:sldId id="344" r:id="rId37"/>
    <p:sldId id="297" r:id="rId38"/>
    <p:sldId id="305" r:id="rId39"/>
    <p:sldId id="306" r:id="rId40"/>
    <p:sldId id="296" r:id="rId41"/>
    <p:sldId id="352" r:id="rId42"/>
    <p:sldId id="353" r:id="rId43"/>
    <p:sldId id="345" r:id="rId44"/>
    <p:sldId id="304" r:id="rId45"/>
    <p:sldId id="354" r:id="rId46"/>
    <p:sldId id="299" r:id="rId47"/>
    <p:sldId id="308" r:id="rId48"/>
    <p:sldId id="309" r:id="rId49"/>
    <p:sldId id="291" r:id="rId50"/>
    <p:sldId id="346" r:id="rId51"/>
    <p:sldId id="355" r:id="rId52"/>
    <p:sldId id="356" r:id="rId53"/>
    <p:sldId id="292" r:id="rId54"/>
    <p:sldId id="347" r:id="rId55"/>
    <p:sldId id="274" r:id="rId56"/>
    <p:sldId id="301" r:id="rId57"/>
    <p:sldId id="310" r:id="rId58"/>
    <p:sldId id="357" r:id="rId59"/>
    <p:sldId id="358" r:id="rId60"/>
    <p:sldId id="359" r:id="rId61"/>
    <p:sldId id="360" r:id="rId62"/>
    <p:sldId id="312" r:id="rId63"/>
    <p:sldId id="361" r:id="rId64"/>
    <p:sldId id="370" r:id="rId65"/>
    <p:sldId id="375" r:id="rId66"/>
    <p:sldId id="376" r:id="rId67"/>
    <p:sldId id="377" r:id="rId68"/>
    <p:sldId id="378" r:id="rId69"/>
    <p:sldId id="380" r:id="rId70"/>
    <p:sldId id="373" r:id="rId71"/>
    <p:sldId id="333" r:id="rId72"/>
    <p:sldId id="369" r:id="rId73"/>
    <p:sldId id="374" r:id="rId74"/>
    <p:sldId id="279" r:id="rId75"/>
    <p:sldId id="278" r:id="rId76"/>
    <p:sldId id="379" r:id="rId77"/>
    <p:sldId id="264" r:id="rId78"/>
  </p:sldIdLst>
  <p:sldSz cx="12192000" cy="6858000"/>
  <p:notesSz cx="6735763" cy="98663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A50021"/>
    <a:srgbClr val="FFFFCC"/>
    <a:srgbClr val="CCFFCC"/>
    <a:srgbClr val="FFCC66"/>
    <a:srgbClr val="FFCC00"/>
    <a:srgbClr val="0A66AD"/>
    <a:srgbClr val="CCFFFF"/>
    <a:srgbClr val="FF9900"/>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87" autoAdjust="0"/>
    <p:restoredTop sz="96096" autoAdjust="0"/>
  </p:normalViewPr>
  <p:slideViewPr>
    <p:cSldViewPr snapToGrid="0">
      <p:cViewPr varScale="1">
        <p:scale>
          <a:sx n="105" d="100"/>
          <a:sy n="105" d="100"/>
        </p:scale>
        <p:origin x="144" y="132"/>
      </p:cViewPr>
      <p:guideLst/>
    </p:cSldViewPr>
  </p:slideViewPr>
  <p:notesTextViewPr>
    <p:cViewPr>
      <p:scale>
        <a:sx n="1" d="1"/>
        <a:sy n="1" d="1"/>
      </p:scale>
      <p:origin x="0" y="0"/>
    </p:cViewPr>
  </p:notesTextViewPr>
  <p:notesViewPr>
    <p:cSldViewPr snapToGrid="0">
      <p:cViewPr varScale="1">
        <p:scale>
          <a:sx n="75" d="100"/>
          <a:sy n="75" d="100"/>
        </p:scale>
        <p:origin x="3402"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14763" y="0"/>
            <a:ext cx="2919412" cy="495300"/>
          </a:xfrm>
          <a:prstGeom prst="rect">
            <a:avLst/>
          </a:prstGeom>
        </p:spPr>
        <p:txBody>
          <a:bodyPr vert="horz" lIns="91440" tIns="45720" rIns="91440" bIns="45720" rtlCol="0"/>
          <a:lstStyle>
            <a:lvl1pPr algn="r">
              <a:defRPr sz="1200"/>
            </a:lvl1pPr>
          </a:lstStyle>
          <a:p>
            <a:fld id="{1102799D-9CA7-4B26-A93F-6EAAD96CB749}" type="datetimeFigureOut">
              <a:rPr lang="zh-TW" altLang="en-US" smtClean="0"/>
              <a:t>2025/7/16</a:t>
            </a:fld>
            <a:endParaRPr lang="zh-TW" altLang="en-US"/>
          </a:p>
        </p:txBody>
      </p:sp>
      <p:sp>
        <p:nvSpPr>
          <p:cNvPr id="4" name="頁尾版面配置區 3"/>
          <p:cNvSpPr>
            <a:spLocks noGrp="1"/>
          </p:cNvSpPr>
          <p:nvPr>
            <p:ph type="ftr" sz="quarter" idx="2"/>
          </p:nvPr>
        </p:nvSpPr>
        <p:spPr>
          <a:xfrm>
            <a:off x="0" y="9371013"/>
            <a:ext cx="2919413" cy="495300"/>
          </a:xfrm>
          <a:prstGeom prst="rect">
            <a:avLst/>
          </a:prstGeom>
        </p:spPr>
        <p:txBody>
          <a:bodyPr vert="horz" lIns="91440" tIns="45720" rIns="91440" bIns="45720" rtlCol="0" anchor="b"/>
          <a:lstStyle>
            <a:lvl1pPr algn="l">
              <a:defRPr sz="1200"/>
            </a:lvl1pPr>
          </a:lstStyle>
          <a:p>
            <a:endParaRPr lang="zh-TW" altLang="en-US" dirty="0"/>
          </a:p>
        </p:txBody>
      </p:sp>
      <p:sp>
        <p:nvSpPr>
          <p:cNvPr id="5" name="投影片編號版面配置區 4"/>
          <p:cNvSpPr>
            <a:spLocks noGrp="1"/>
          </p:cNvSpPr>
          <p:nvPr>
            <p:ph type="sldNum" sz="quarter" idx="3"/>
          </p:nvPr>
        </p:nvSpPr>
        <p:spPr>
          <a:xfrm>
            <a:off x="3814763" y="9371013"/>
            <a:ext cx="2919412" cy="495300"/>
          </a:xfrm>
          <a:prstGeom prst="rect">
            <a:avLst/>
          </a:prstGeom>
        </p:spPr>
        <p:txBody>
          <a:bodyPr vert="horz" lIns="91440" tIns="45720" rIns="91440" bIns="45720" rtlCol="0" anchor="b"/>
          <a:lstStyle>
            <a:lvl1pPr algn="r">
              <a:defRPr sz="1200"/>
            </a:lvl1pPr>
          </a:lstStyle>
          <a:p>
            <a:fld id="{C1450586-AC3E-48FE-8F16-50B112064BE3}" type="slidenum">
              <a:rPr lang="zh-TW" altLang="en-US" smtClean="0"/>
              <a:t>‹#›</a:t>
            </a:fld>
            <a:endParaRPr lang="zh-TW"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011BD66-50C2-417C-AD93-A02B4482C40F}" type="datetimeFigureOut">
              <a:rPr lang="zh-CN" altLang="en-US" smtClean="0"/>
              <a:t>2025/7/16</a:t>
            </a:fld>
            <a:endParaRPr lang="zh-CN" altLang="en-US"/>
          </a:p>
        </p:txBody>
      </p:sp>
      <p:sp>
        <p:nvSpPr>
          <p:cNvPr id="4" name="幻灯片图像占位符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B801F3BF-EE87-4F1D-B9F6-68A0219EA77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Model-free</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环境安装</a:t>
            </a:r>
            <a:r>
              <a:rPr lang="en-US" altLang="zh-CN" dirty="0"/>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Model-free</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Model-free</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25000"/>
              </a:lnSpc>
              <a:spcAft>
                <a:spcPts val="0"/>
              </a:spcAft>
              <a:buFont typeface="Wingdings" panose="05000000000000000000" pitchFamily="2" charset="2"/>
              <a:buNone/>
            </a:pPr>
            <a:r>
              <a:rPr lang="zh-TW" altLang="en-US" sz="1200" dirty="0">
                <a:latin typeface="黑体" panose="02010609060101010101" pitchFamily="49" charset="-122"/>
              </a:rPr>
              <a:t>強化學習</a:t>
            </a:r>
            <a:r>
              <a:rPr lang="zh-CN" altLang="en-US" sz="1200" dirty="0">
                <a:latin typeface="黑体" panose="02010609060101010101" pitchFamily="49" charset="-122"/>
              </a:rPr>
              <a:t>的優點</a:t>
            </a:r>
            <a:r>
              <a:rPr lang="en-US" altLang="zh-TW" sz="1200" dirty="0">
                <a:latin typeface="黑体" panose="02010609060101010101" pitchFamily="49" charset="-122"/>
                <a:sym typeface="Wingdings" panose="05000000000000000000" pitchFamily="2" charset="2"/>
              </a:rPr>
              <a:t>: </a:t>
            </a:r>
            <a:r>
              <a:rPr lang="en-US" altLang="zh-TW" sz="1200" b="1" dirty="0">
                <a:latin typeface="黑体" panose="02010609060101010101" pitchFamily="49" charset="-122"/>
                <a:sym typeface="Wingdings" panose="05000000000000000000" pitchFamily="2" charset="2"/>
              </a:rPr>
              <a:t>(1)</a:t>
            </a:r>
            <a:r>
              <a:rPr lang="zh-CN" altLang="en-US" sz="1200" b="1" dirty="0">
                <a:latin typeface="黑体" panose="02010609060101010101" pitchFamily="49" charset="-122"/>
                <a:sym typeface="Wingdings" panose="05000000000000000000" pitchFamily="2" charset="2"/>
              </a:rPr>
              <a:t>自主性</a:t>
            </a:r>
            <a:r>
              <a:rPr lang="zh-CN" altLang="en-US" sz="1200" dirty="0">
                <a:latin typeface="黑体" panose="02010609060101010101" pitchFamily="49" charset="-122"/>
                <a:sym typeface="Wingdings" panose="05000000000000000000" pitchFamily="2" charset="2"/>
              </a:rPr>
              <a:t>：智能體根據環境反饋自動選擇動作</a:t>
            </a:r>
            <a:endParaRPr lang="en-US" altLang="zh-TW" sz="1200" dirty="0">
              <a:latin typeface="黑体" panose="02010609060101010101" pitchFamily="49" charset="-122"/>
            </a:endParaRPr>
          </a:p>
          <a:p>
            <a:pPr marL="0" indent="0">
              <a:lnSpc>
                <a:spcPct val="125000"/>
              </a:lnSpc>
              <a:spcAft>
                <a:spcPts val="0"/>
              </a:spcAft>
              <a:buFont typeface="Wingdings" panose="05000000000000000000" pitchFamily="2" charset="2"/>
              <a:buNone/>
            </a:pPr>
            <a:r>
              <a:rPr lang="en-US" altLang="zh-CN" sz="1200" b="1" dirty="0">
                <a:latin typeface="黑体" panose="02010609060101010101" pitchFamily="49" charset="-122"/>
              </a:rPr>
              <a:t>(2)</a:t>
            </a:r>
            <a:r>
              <a:rPr lang="zh-CN" altLang="en-US" sz="1200" b="1" dirty="0">
                <a:latin typeface="黑体" panose="02010609060101010101" pitchFamily="49" charset="-122"/>
              </a:rPr>
              <a:t>自適應性：</a:t>
            </a:r>
            <a:r>
              <a:rPr lang="zh-CN" altLang="en-US" sz="1200" dirty="0">
                <a:latin typeface="黑体" panose="02010609060101010101" pitchFamily="49" charset="-122"/>
              </a:rPr>
              <a:t>强化学习能够更好的适应情況变化和不确定性，因为它会持续地与环境互动，通過試錯來學習。規則沒考慮到的情況，可能已經被强化學習智能體在訓練過程中探索過。</a:t>
            </a:r>
            <a:endParaRPr lang="en-US" altLang="zh-CN" sz="1200" dirty="0">
              <a:latin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zh-CN" altLang="en-US"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學習需要訓練，規則不需要。</a:t>
            </a:r>
            <a:endPar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B801F3BF-EE87-4F1D-B9F6-68A0219EA775}"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环境安装</a:t>
            </a:r>
            <a:r>
              <a:rPr lang="en-US" altLang="zh-CN" dirty="0"/>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Model-free</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Model-free</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主流的方法都是無模型的方法</a:t>
            </a:r>
          </a:p>
        </p:txBody>
      </p:sp>
      <p:sp>
        <p:nvSpPr>
          <p:cNvPr id="4" name="灯片编号占位符 3"/>
          <p:cNvSpPr>
            <a:spLocks noGrp="1"/>
          </p:cNvSpPr>
          <p:nvPr>
            <p:ph type="sldNum" sz="quarter" idx="5"/>
          </p:nvPr>
        </p:nvSpPr>
        <p:spPr/>
        <p:txBody>
          <a:bodyPr/>
          <a:lstStyle/>
          <a:p>
            <a:fld id="{B801F3BF-EE87-4F1D-B9F6-68A0219EA775}"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Model-free</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Model-free</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zh-CN" altLang="en-US" sz="1200" dirty="0">
                <a:latin typeface="黑体" panose="02010609060101010101" pitchFamily="49" charset="-122"/>
                <a:ea typeface="黑体" panose="02010609060101010101" pitchFamily="49" charset="-122"/>
              </a:rPr>
              <a:t>在命令行中傳入</a:t>
            </a:r>
            <a:r>
              <a:rPr lang="en-US" altLang="zh-CN" sz="1200" dirty="0" err="1">
                <a:latin typeface="黑体" panose="02010609060101010101" pitchFamily="49" charset="-122"/>
                <a:ea typeface="黑体" panose="02010609060101010101" pitchFamily="49" charset="-122"/>
              </a:rPr>
              <a:t>env_rule.json</a:t>
            </a:r>
            <a:r>
              <a:rPr lang="zh-CN" altLang="en-US" sz="1200" dirty="0">
                <a:latin typeface="黑体" panose="02010609060101010101" pitchFamily="49" charset="-122"/>
                <a:ea typeface="黑体" panose="02010609060101010101" pitchFamily="49" charset="-122"/>
              </a:rPr>
              <a:t>，代表基於規則的環境</a:t>
            </a:r>
            <a:endParaRPr lang="zh-CN" altLang="en-US" sz="1200"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zh-CN" altLang="en-US" sz="1200" dirty="0">
                <a:latin typeface="黑体" panose="02010609060101010101" pitchFamily="49" charset="-122"/>
                <a:ea typeface="黑体" panose="02010609060101010101" pitchFamily="49" charset="-122"/>
              </a:rPr>
              <a:t>在命令行中傳入</a:t>
            </a:r>
            <a:r>
              <a:rPr lang="en-US" altLang="zh-CN" sz="1200" dirty="0" err="1">
                <a:latin typeface="黑体" panose="02010609060101010101" pitchFamily="49" charset="-122"/>
                <a:ea typeface="黑体" panose="02010609060101010101" pitchFamily="49" charset="-122"/>
              </a:rPr>
              <a:t>env_rule.json</a:t>
            </a:r>
            <a:r>
              <a:rPr lang="zh-CN" altLang="en-US" sz="1200" dirty="0">
                <a:latin typeface="黑体" panose="02010609060101010101" pitchFamily="49" charset="-122"/>
                <a:ea typeface="黑体" panose="02010609060101010101" pitchFamily="49" charset="-122"/>
              </a:rPr>
              <a:t>，代表基於規則的環境</a:t>
            </a:r>
            <a:endParaRPr lang="zh-CN" altLang="en-US" sz="1200"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Model-free</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25000"/>
              </a:lnSpc>
              <a:spcAft>
                <a:spcPts val="0"/>
              </a:spcAft>
              <a:buFont typeface="Wingdings" panose="05000000000000000000" pitchFamily="2" charset="2"/>
              <a:buNone/>
            </a:pPr>
            <a:r>
              <a:rPr lang="zh-TW" altLang="en-US" sz="1200" dirty="0">
                <a:latin typeface="黑体" panose="02010609060101010101" pitchFamily="49" charset="-122"/>
              </a:rPr>
              <a:t>強化學習</a:t>
            </a:r>
            <a:r>
              <a:rPr lang="zh-CN" altLang="en-US" sz="1200" dirty="0">
                <a:latin typeface="黑体" panose="02010609060101010101" pitchFamily="49" charset="-122"/>
              </a:rPr>
              <a:t>的優點</a:t>
            </a:r>
            <a:r>
              <a:rPr lang="en-US" altLang="zh-TW" sz="1200" dirty="0">
                <a:latin typeface="黑体" panose="02010609060101010101" pitchFamily="49" charset="-122"/>
                <a:sym typeface="Wingdings" panose="05000000000000000000" pitchFamily="2" charset="2"/>
              </a:rPr>
              <a:t>: </a:t>
            </a:r>
            <a:r>
              <a:rPr lang="en-US" altLang="zh-TW" sz="1200" b="1" dirty="0">
                <a:latin typeface="黑体" panose="02010609060101010101" pitchFamily="49" charset="-122"/>
                <a:sym typeface="Wingdings" panose="05000000000000000000" pitchFamily="2" charset="2"/>
              </a:rPr>
              <a:t>(1)</a:t>
            </a:r>
            <a:r>
              <a:rPr lang="zh-CN" altLang="en-US" sz="1200" b="1" dirty="0">
                <a:latin typeface="黑体" panose="02010609060101010101" pitchFamily="49" charset="-122"/>
                <a:sym typeface="Wingdings" panose="05000000000000000000" pitchFamily="2" charset="2"/>
              </a:rPr>
              <a:t>自主性</a:t>
            </a:r>
            <a:r>
              <a:rPr lang="zh-CN" altLang="en-US" sz="1200" dirty="0">
                <a:latin typeface="黑体" panose="02010609060101010101" pitchFamily="49" charset="-122"/>
                <a:sym typeface="Wingdings" panose="05000000000000000000" pitchFamily="2" charset="2"/>
              </a:rPr>
              <a:t>：智能體根據環境反饋自動選擇動作</a:t>
            </a:r>
            <a:endParaRPr lang="en-US" altLang="zh-TW" sz="1200" dirty="0">
              <a:latin typeface="黑体" panose="02010609060101010101" pitchFamily="49" charset="-122"/>
            </a:endParaRPr>
          </a:p>
          <a:p>
            <a:pPr marL="0" indent="0">
              <a:lnSpc>
                <a:spcPct val="125000"/>
              </a:lnSpc>
              <a:spcAft>
                <a:spcPts val="0"/>
              </a:spcAft>
              <a:buFont typeface="Wingdings" panose="05000000000000000000" pitchFamily="2" charset="2"/>
              <a:buNone/>
            </a:pPr>
            <a:r>
              <a:rPr lang="en-US" altLang="zh-CN" sz="1200" b="1" dirty="0">
                <a:latin typeface="黑体" panose="02010609060101010101" pitchFamily="49" charset="-122"/>
              </a:rPr>
              <a:t>(2)</a:t>
            </a:r>
            <a:r>
              <a:rPr lang="zh-CN" altLang="en-US" sz="1200" b="1" dirty="0">
                <a:latin typeface="黑体" panose="02010609060101010101" pitchFamily="49" charset="-122"/>
              </a:rPr>
              <a:t>自適應性：</a:t>
            </a:r>
            <a:r>
              <a:rPr lang="zh-CN" altLang="en-US" sz="1200" dirty="0">
                <a:latin typeface="黑体" panose="02010609060101010101" pitchFamily="49" charset="-122"/>
              </a:rPr>
              <a:t>强化学习能够更好的适应情況变化和不确定性，因为它会持续地与环境互动，通過試錯來學習。規則沒考慮到的情況，可能已經被强化學習智能體在訓練過程中探索過。</a:t>
            </a:r>
            <a:endParaRPr lang="en-US" altLang="zh-CN" sz="1200" dirty="0">
              <a:latin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环境安装</a:t>
            </a:r>
            <a:r>
              <a:rPr lang="en-US" altLang="zh-CN" dirty="0"/>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25000"/>
              </a:lnSpc>
              <a:spcAft>
                <a:spcPts val="0"/>
              </a:spcAft>
              <a:buFont typeface="Wingdings" panose="05000000000000000000" pitchFamily="2" charset="2"/>
              <a:buNone/>
            </a:pPr>
            <a:r>
              <a:rPr lang="zh-TW" altLang="en-US" sz="1200" dirty="0">
                <a:latin typeface="黑体" panose="02010609060101010101" pitchFamily="49" charset="-122"/>
              </a:rPr>
              <a:t>強化學習</a:t>
            </a:r>
            <a:r>
              <a:rPr lang="zh-CN" altLang="en-US" sz="1200" dirty="0">
                <a:latin typeface="黑体" panose="02010609060101010101" pitchFamily="49" charset="-122"/>
              </a:rPr>
              <a:t>的優點</a:t>
            </a:r>
            <a:r>
              <a:rPr lang="en-US" altLang="zh-TW" sz="1200" dirty="0">
                <a:latin typeface="黑体" panose="02010609060101010101" pitchFamily="49" charset="-122"/>
                <a:sym typeface="Wingdings" panose="05000000000000000000" pitchFamily="2" charset="2"/>
              </a:rPr>
              <a:t>: </a:t>
            </a:r>
            <a:r>
              <a:rPr lang="en-US" altLang="zh-TW" sz="1200" b="1" dirty="0">
                <a:latin typeface="黑体" panose="02010609060101010101" pitchFamily="49" charset="-122"/>
                <a:sym typeface="Wingdings" panose="05000000000000000000" pitchFamily="2" charset="2"/>
              </a:rPr>
              <a:t>(1)</a:t>
            </a:r>
            <a:r>
              <a:rPr lang="zh-CN" altLang="en-US" sz="1200" b="1" dirty="0">
                <a:latin typeface="黑体" panose="02010609060101010101" pitchFamily="49" charset="-122"/>
                <a:sym typeface="Wingdings" panose="05000000000000000000" pitchFamily="2" charset="2"/>
              </a:rPr>
              <a:t>自主性</a:t>
            </a:r>
            <a:r>
              <a:rPr lang="zh-CN" altLang="en-US" sz="1200" dirty="0">
                <a:latin typeface="黑体" panose="02010609060101010101" pitchFamily="49" charset="-122"/>
                <a:sym typeface="Wingdings" panose="05000000000000000000" pitchFamily="2" charset="2"/>
              </a:rPr>
              <a:t>：智能體根據環境反饋自動選擇動作</a:t>
            </a:r>
            <a:endParaRPr lang="en-US" altLang="zh-TW" sz="1200" dirty="0">
              <a:latin typeface="黑体" panose="02010609060101010101" pitchFamily="49" charset="-122"/>
            </a:endParaRPr>
          </a:p>
          <a:p>
            <a:pPr marL="0" indent="0">
              <a:lnSpc>
                <a:spcPct val="125000"/>
              </a:lnSpc>
              <a:spcAft>
                <a:spcPts val="0"/>
              </a:spcAft>
              <a:buFont typeface="Wingdings" panose="05000000000000000000" pitchFamily="2" charset="2"/>
              <a:buNone/>
            </a:pPr>
            <a:r>
              <a:rPr lang="en-US" altLang="zh-CN" sz="1200" b="1" dirty="0">
                <a:latin typeface="黑体" panose="02010609060101010101" pitchFamily="49" charset="-122"/>
              </a:rPr>
              <a:t>(2)</a:t>
            </a:r>
            <a:r>
              <a:rPr lang="zh-CN" altLang="en-US" sz="1200" b="1" dirty="0">
                <a:latin typeface="黑体" panose="02010609060101010101" pitchFamily="49" charset="-122"/>
              </a:rPr>
              <a:t>自適應性：</a:t>
            </a:r>
            <a:r>
              <a:rPr lang="zh-CN" altLang="en-US" sz="1200" dirty="0">
                <a:latin typeface="黑体" panose="02010609060101010101" pitchFamily="49" charset="-122"/>
              </a:rPr>
              <a:t>强化学习能够更好的适应情況变化和不确定性，因为它会持续地与环境互动，通過試錯來學習。規則沒考慮到的情況，可能已經被强化學習智能體在訓練過程中探索過。</a:t>
            </a:r>
            <a:endParaRPr lang="en-US" altLang="zh-CN" sz="1200" dirty="0">
              <a:latin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29</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25000"/>
              </a:lnSpc>
              <a:spcAft>
                <a:spcPts val="0"/>
              </a:spcAft>
              <a:buFont typeface="Wingdings" panose="05000000000000000000" pitchFamily="2" charset="2"/>
              <a:buNone/>
            </a:pPr>
            <a:r>
              <a:rPr lang="zh-TW" altLang="en-US" sz="1200" dirty="0">
                <a:latin typeface="黑体" panose="02010609060101010101" pitchFamily="49" charset="-122"/>
              </a:rPr>
              <a:t>強化學習</a:t>
            </a:r>
            <a:r>
              <a:rPr lang="zh-CN" altLang="en-US" sz="1200" dirty="0">
                <a:latin typeface="黑体" panose="02010609060101010101" pitchFamily="49" charset="-122"/>
              </a:rPr>
              <a:t>的優點</a:t>
            </a:r>
            <a:r>
              <a:rPr lang="en-US" altLang="zh-TW" sz="1200" dirty="0">
                <a:latin typeface="黑体" panose="02010609060101010101" pitchFamily="49" charset="-122"/>
                <a:sym typeface="Wingdings" panose="05000000000000000000" pitchFamily="2" charset="2"/>
              </a:rPr>
              <a:t>: </a:t>
            </a:r>
            <a:r>
              <a:rPr lang="en-US" altLang="zh-TW" sz="1200" b="1" dirty="0">
                <a:latin typeface="黑体" panose="02010609060101010101" pitchFamily="49" charset="-122"/>
                <a:sym typeface="Wingdings" panose="05000000000000000000" pitchFamily="2" charset="2"/>
              </a:rPr>
              <a:t>(1)</a:t>
            </a:r>
            <a:r>
              <a:rPr lang="zh-CN" altLang="en-US" sz="1200" b="1" dirty="0">
                <a:latin typeface="黑体" panose="02010609060101010101" pitchFamily="49" charset="-122"/>
                <a:sym typeface="Wingdings" panose="05000000000000000000" pitchFamily="2" charset="2"/>
              </a:rPr>
              <a:t>自主性</a:t>
            </a:r>
            <a:r>
              <a:rPr lang="zh-CN" altLang="en-US" sz="1200" dirty="0">
                <a:latin typeface="黑体" panose="02010609060101010101" pitchFamily="49" charset="-122"/>
                <a:sym typeface="Wingdings" panose="05000000000000000000" pitchFamily="2" charset="2"/>
              </a:rPr>
              <a:t>：智能體根據環境反饋自動選擇動作</a:t>
            </a:r>
            <a:endParaRPr lang="en-US" altLang="zh-TW" sz="1200" dirty="0">
              <a:latin typeface="黑体" panose="02010609060101010101" pitchFamily="49" charset="-122"/>
            </a:endParaRPr>
          </a:p>
          <a:p>
            <a:pPr marL="0" indent="0">
              <a:lnSpc>
                <a:spcPct val="125000"/>
              </a:lnSpc>
              <a:spcAft>
                <a:spcPts val="0"/>
              </a:spcAft>
              <a:buFont typeface="Wingdings" panose="05000000000000000000" pitchFamily="2" charset="2"/>
              <a:buNone/>
            </a:pPr>
            <a:r>
              <a:rPr lang="en-US" altLang="zh-CN" sz="1200" b="1" dirty="0">
                <a:latin typeface="黑体" panose="02010609060101010101" pitchFamily="49" charset="-122"/>
              </a:rPr>
              <a:t>(2)</a:t>
            </a:r>
            <a:r>
              <a:rPr lang="zh-CN" altLang="en-US" sz="1200" b="1" dirty="0">
                <a:latin typeface="黑体" panose="02010609060101010101" pitchFamily="49" charset="-122"/>
              </a:rPr>
              <a:t>自適應性：</a:t>
            </a:r>
            <a:r>
              <a:rPr lang="zh-CN" altLang="en-US" sz="1200" dirty="0">
                <a:latin typeface="黑体" panose="02010609060101010101" pitchFamily="49" charset="-122"/>
              </a:rPr>
              <a:t>强化学习能够更好的适应情況变化和不确定性，因为它会持续地与环境互动，通過試錯來學習。規則沒考慮到的情況，可能已經被强化學習智能體在訓練過程中探索過。</a:t>
            </a:r>
            <a:endParaRPr lang="en-US" altLang="zh-CN" sz="1200" dirty="0">
              <a:latin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30</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Model-free</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31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Model-free</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Model-free</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32</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Model-free</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33</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en-US" altLang="zh-CN" sz="16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B801F3BF-EE87-4F1D-B9F6-68A0219EA775}" type="slidenum">
              <a:rPr lang="zh-CN" altLang="en-US" smtClean="0"/>
              <a:t>34</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zh-CN" altLang="en-US" dirty="0"/>
              <a:t>和动态规划的相似之处在于根据贝尔曼方程的思想，利用后续状态的价值估计来更新当前状态的价值估计</a:t>
            </a:r>
            <a:endParaRPr lang="en-US" altLang="zh-CN" sz="16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B801F3BF-EE87-4F1D-B9F6-68A0219EA775}" type="slidenum">
              <a:rPr lang="zh-CN" altLang="en-US" smtClean="0"/>
              <a:t>35</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环境安装</a:t>
            </a:r>
            <a:r>
              <a:rPr lang="en-US" altLang="zh-CN" dirty="0"/>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表格的</a:t>
            </a:r>
            <a:r>
              <a:rPr lang="en-US" altLang="zh-CN" dirty="0"/>
              <a:t>Q-learning</a:t>
            </a:r>
            <a:r>
              <a:rPr lang="zh-CN" altLang="en-US" dirty="0"/>
              <a:t>扩展一下讲清楚 举个例子</a:t>
            </a:r>
            <a:endParaRPr lang="en-US" altLang="zh-CN" dirty="0"/>
          </a:p>
          <a:p>
            <a:r>
              <a:rPr lang="zh-CN" altLang="en-US" sz="1200" b="0" i="0" kern="1200" dirty="0">
                <a:solidFill>
                  <a:schemeClr val="tx1"/>
                </a:solidFill>
                <a:effectLst/>
                <a:latin typeface="+mn-lt"/>
                <a:ea typeface="+mn-ea"/>
                <a:cs typeface="+mn-cs"/>
              </a:rPr>
              <a:t>某些状态动作对永远没有在序列中出现，以至于无法对其动作价值进行估计</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37</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lang="zh-CN" altLang="en-US" sz="1200" b="1" i="1">
                        <a:latin typeface="Cambria Math" panose="02040503050406030204" pitchFamily="18" charset="0"/>
                        <a:ea typeface="黑体" panose="02010609060101010101" pitchFamily="49" charset="-122"/>
                      </a:rPr>
                      <m:t>𝜺</m:t>
                    </m:r>
                  </m:oMath>
                </a14:m>
                <a:r>
                  <a:rPr lang="en-US" altLang="zh-CN" sz="1200" dirty="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一般代表探索率，是一個比較小的，介於</a:t>
                </a:r>
                <a:r>
                  <a:rPr lang="en-US" altLang="zh-CN" sz="1200" dirty="0">
                    <a:latin typeface="黑体" panose="02010609060101010101" pitchFamily="49" charset="-122"/>
                    <a:ea typeface="黑体" panose="02010609060101010101" pitchFamily="49" charset="-122"/>
                  </a:rPr>
                  <a:t>0</a:t>
                </a:r>
                <a:r>
                  <a:rPr lang="zh-CN" altLang="en-US" sz="1200" dirty="0">
                    <a:latin typeface="黑体" panose="02010609060101010101" pitchFamily="49" charset="-122"/>
                    <a:ea typeface="黑体" panose="02010609060101010101" pitchFamily="49" charset="-122"/>
                  </a:rPr>
                  <a:t>到</a:t>
                </a:r>
                <a:r>
                  <a:rPr lang="en-US" altLang="zh-CN" sz="1200" dirty="0">
                    <a:latin typeface="黑体" panose="02010609060101010101" pitchFamily="49" charset="-122"/>
                    <a:ea typeface="黑体" panose="02010609060101010101" pitchFamily="49" charset="-122"/>
                  </a:rPr>
                  <a:t>1</a:t>
                </a:r>
                <a:r>
                  <a:rPr lang="zh-CN" altLang="en-US" sz="1200" dirty="0">
                    <a:latin typeface="黑体" panose="02010609060101010101" pitchFamily="49" charset="-122"/>
                    <a:ea typeface="黑体" panose="02010609060101010101" pitchFamily="49" charset="-122"/>
                  </a:rPr>
                  <a:t>的值</a:t>
                </a:r>
                <a:r>
                  <a:rPr lang="en-US" altLang="zh-CN" sz="1200" dirty="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比如</a:t>
                </a:r>
                <a:r>
                  <a:rPr lang="en-US" altLang="zh-CN" sz="1200" dirty="0">
                    <a:latin typeface="黑体" panose="02010609060101010101" pitchFamily="49" charset="-122"/>
                    <a:ea typeface="黑体" panose="02010609060101010101" pitchFamily="49" charset="-122"/>
                  </a:rPr>
                  <a:t>0.1)</a:t>
                </a:r>
              </a:p>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l="-9" t="-7" r="9" b="5"/>
                </a:stretch>
              </a:blipFill>
            </p:spPr>
            <p:txBody>
              <a:bodyPr/>
              <a:lstStyle/>
              <a:p>
                <a:r>
                  <a:rPr lang="en-US" altLang="en-US">
                    <a:noFill/>
                  </a:rPr>
                  <a:t> </a:t>
                </a:r>
              </a:p>
            </p:txBody>
          </p:sp>
        </mc:Fallback>
      </mc:AlternateContent>
      <p:sp>
        <p:nvSpPr>
          <p:cNvPr id="4" name="灯片编号占位符 3"/>
          <p:cNvSpPr>
            <a:spLocks noGrp="1"/>
          </p:cNvSpPr>
          <p:nvPr>
            <p:ph type="sldNum" sz="quarter" idx="5"/>
          </p:nvPr>
        </p:nvSpPr>
        <p:spPr/>
        <p:txBody>
          <a:bodyPr/>
          <a:lstStyle/>
          <a:p>
            <a:fld id="{B801F3BF-EE87-4F1D-B9F6-68A0219EA775}" type="slidenum">
              <a:rPr lang="zh-CN" altLang="en-US" smtClean="0"/>
              <a:t>38</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zh-CN" altLang="en-US" sz="1200" dirty="0">
                <a:latin typeface="黑体" panose="02010609060101010101" pitchFamily="49" charset="-122"/>
                <a:ea typeface="黑体" panose="02010609060101010101" pitchFamily="49" charset="-122"/>
              </a:rPr>
              <a:t>訓練結束時“</a:t>
            </a:r>
            <a:r>
              <a:rPr lang="en-US" altLang="zh-CN" sz="1200" dirty="0">
                <a:latin typeface="黑体" panose="02010609060101010101" pitchFamily="49" charset="-122"/>
                <a:ea typeface="黑体" panose="02010609060101010101" pitchFamily="49" charset="-122"/>
              </a:rPr>
              <a:t>epsilon</a:t>
            </a:r>
            <a:r>
              <a:rPr lang="zh-CN" altLang="en-US" sz="1200" dirty="0">
                <a:latin typeface="黑体" panose="02010609060101010101" pitchFamily="49" charset="-122"/>
                <a:ea typeface="黑体" panose="02010609060101010101" pitchFamily="49" charset="-122"/>
              </a:rPr>
              <a:t>”會降至一個很小的值，如“</a:t>
            </a:r>
            <a:r>
              <a:rPr lang="en-US" altLang="zh-CN" sz="1200" dirty="0" err="1">
                <a:latin typeface="黑体" panose="02010609060101010101" pitchFamily="49" charset="-122"/>
                <a:ea typeface="黑体" panose="02010609060101010101" pitchFamily="49" charset="-122"/>
              </a:rPr>
              <a:t>final_temperature</a:t>
            </a:r>
            <a:r>
              <a:rPr lang="en-US" altLang="zh-CN" sz="1200" dirty="0">
                <a:latin typeface="黑体" panose="02010609060101010101" pitchFamily="49" charset="-122"/>
                <a:ea typeface="黑体" panose="02010609060101010101" pitchFamily="49" charset="-122"/>
              </a:rPr>
              <a:t>”= 0.05.</a:t>
            </a:r>
          </a:p>
        </p:txBody>
      </p:sp>
      <p:sp>
        <p:nvSpPr>
          <p:cNvPr id="4" name="灯片编号占位符 3"/>
          <p:cNvSpPr>
            <a:spLocks noGrp="1"/>
          </p:cNvSpPr>
          <p:nvPr>
            <p:ph type="sldNum" sz="quarter" idx="5"/>
          </p:nvPr>
        </p:nvSpPr>
        <p:spPr/>
        <p:txBody>
          <a:bodyPr/>
          <a:lstStyle/>
          <a:p>
            <a:fld id="{B801F3BF-EE87-4F1D-B9F6-68A0219EA775}" type="slidenum">
              <a:rPr lang="zh-CN" altLang="en-US" smtClean="0"/>
              <a:t>39</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表格的</a:t>
            </a:r>
            <a:r>
              <a:rPr lang="en-US" altLang="zh-CN" dirty="0"/>
              <a:t>Q-learning</a:t>
            </a:r>
            <a:r>
              <a:rPr lang="zh-CN" altLang="en-US" dirty="0"/>
              <a:t>扩展一下讲清楚 举个例子</a:t>
            </a:r>
          </a:p>
        </p:txBody>
      </p:sp>
      <p:sp>
        <p:nvSpPr>
          <p:cNvPr id="4" name="灯片编号占位符 3"/>
          <p:cNvSpPr>
            <a:spLocks noGrp="1"/>
          </p:cNvSpPr>
          <p:nvPr>
            <p:ph type="sldNum" sz="quarter" idx="5"/>
          </p:nvPr>
        </p:nvSpPr>
        <p:spPr/>
        <p:txBody>
          <a:bodyPr/>
          <a:lstStyle/>
          <a:p>
            <a:fld id="{B801F3BF-EE87-4F1D-B9F6-68A0219EA775}" type="slidenum">
              <a:rPr lang="zh-CN" altLang="en-US" smtClean="0"/>
              <a:t>40</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表格的</a:t>
            </a:r>
            <a:r>
              <a:rPr lang="en-US" altLang="zh-CN" dirty="0"/>
              <a:t>Q-learning</a:t>
            </a:r>
            <a:r>
              <a:rPr lang="zh-CN" altLang="en-US" dirty="0"/>
              <a:t>扩展一下讲清楚 举个例子</a:t>
            </a:r>
          </a:p>
        </p:txBody>
      </p:sp>
      <p:sp>
        <p:nvSpPr>
          <p:cNvPr id="4" name="灯片编号占位符 3"/>
          <p:cNvSpPr>
            <a:spLocks noGrp="1"/>
          </p:cNvSpPr>
          <p:nvPr>
            <p:ph type="sldNum" sz="quarter" idx="5"/>
          </p:nvPr>
        </p:nvSpPr>
        <p:spPr/>
        <p:txBody>
          <a:bodyPr/>
          <a:lstStyle/>
          <a:p>
            <a:fld id="{B801F3BF-EE87-4F1D-B9F6-68A0219EA775}" type="slidenum">
              <a:rPr lang="zh-CN" altLang="en-US" smtClean="0"/>
              <a:t>41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Model-free</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表格的</a:t>
            </a:r>
            <a:r>
              <a:rPr lang="en-US" altLang="zh-CN" dirty="0"/>
              <a:t>Q-learning</a:t>
            </a:r>
            <a:r>
              <a:rPr lang="zh-CN" altLang="en-US" dirty="0"/>
              <a:t>扩展一下讲清楚 举个例子</a:t>
            </a:r>
          </a:p>
        </p:txBody>
      </p:sp>
      <p:sp>
        <p:nvSpPr>
          <p:cNvPr id="4" name="灯片编号占位符 3"/>
          <p:cNvSpPr>
            <a:spLocks noGrp="1"/>
          </p:cNvSpPr>
          <p:nvPr>
            <p:ph type="sldNum" sz="quarter" idx="5"/>
          </p:nvPr>
        </p:nvSpPr>
        <p:spPr/>
        <p:txBody>
          <a:bodyPr/>
          <a:lstStyle/>
          <a:p>
            <a:fld id="{B801F3BF-EE87-4F1D-B9F6-68A0219EA775}" type="slidenum">
              <a:rPr lang="zh-CN" altLang="en-US" smtClean="0"/>
              <a:t>42</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环境安装</a:t>
            </a:r>
            <a:r>
              <a:rPr lang="en-US" altLang="zh-CN" dirty="0"/>
              <a: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表格的</a:t>
            </a:r>
            <a:r>
              <a:rPr lang="en-US" altLang="zh-CN" dirty="0"/>
              <a:t>Q-learning</a:t>
            </a:r>
            <a:r>
              <a:rPr lang="zh-CN" altLang="en-US" dirty="0"/>
              <a:t>扩展一下讲清楚 举个例子</a:t>
            </a:r>
          </a:p>
        </p:txBody>
      </p:sp>
      <p:sp>
        <p:nvSpPr>
          <p:cNvPr id="4" name="灯片编号占位符 3"/>
          <p:cNvSpPr>
            <a:spLocks noGrp="1"/>
          </p:cNvSpPr>
          <p:nvPr>
            <p:ph type="sldNum" sz="quarter" idx="5"/>
          </p:nvPr>
        </p:nvSpPr>
        <p:spPr/>
        <p:txBody>
          <a:bodyPr/>
          <a:lstStyle/>
          <a:p>
            <a:fld id="{B801F3BF-EE87-4F1D-B9F6-68A0219EA775}" type="slidenum">
              <a:rPr lang="zh-CN" altLang="en-US" smtClean="0"/>
              <a:t>44</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cs typeface="Times New Roman" panose="02020603050405020304" pitchFamily="18" charset="0"/>
              </a:rPr>
              <a:t> 因爲</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的目標策略是貪心策略</a:t>
            </a:r>
            <a:r>
              <a:rPr lang="zh-CN" altLang="en-US" sz="1200" dirty="0">
                <a:latin typeface="黑体" panose="02010609060101010101" pitchFamily="49" charset="-122"/>
                <a:ea typeface="黑体" panose="02010609060101010101" pitchFamily="49" charset="-122"/>
              </a:rPr>
              <a:t>，但用於算法更新的樣本， 不一定是目標策略和環境互動產生的，它也可以來自能夠產生樣本的其他策略</a:t>
            </a:r>
            <a:r>
              <a:rPr lang="en-US" altLang="zh-CN" sz="1200" dirty="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行爲策略</a:t>
            </a:r>
            <a:r>
              <a:rPr lang="en-US" altLang="zh-CN" sz="1200" dirty="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45</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表格的</a:t>
            </a:r>
            <a:r>
              <a:rPr lang="en-US" altLang="zh-CN" dirty="0"/>
              <a:t>Q-learning</a:t>
            </a:r>
            <a:r>
              <a:rPr lang="zh-CN" altLang="en-US" dirty="0"/>
              <a:t>扩展一下讲清楚 举个例子</a:t>
            </a:r>
          </a:p>
        </p:txBody>
      </p:sp>
      <p:sp>
        <p:nvSpPr>
          <p:cNvPr id="4" name="灯片编号占位符 3"/>
          <p:cNvSpPr>
            <a:spLocks noGrp="1"/>
          </p:cNvSpPr>
          <p:nvPr>
            <p:ph type="sldNum" sz="quarter" idx="5"/>
          </p:nvPr>
        </p:nvSpPr>
        <p:spPr/>
        <p:txBody>
          <a:bodyPr/>
          <a:lstStyle/>
          <a:p>
            <a:fld id="{B801F3BF-EE87-4F1D-B9F6-68A0219EA775}" type="slidenum">
              <a:rPr lang="zh-CN" altLang="en-US" smtClean="0"/>
              <a:t>46</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表格的</a:t>
            </a:r>
            <a:r>
              <a:rPr lang="en-US" altLang="zh-CN" dirty="0"/>
              <a:t>Q-learning</a:t>
            </a:r>
            <a:r>
              <a:rPr lang="zh-CN" altLang="en-US" dirty="0"/>
              <a:t>扩展一下讲清楚 举个例子</a:t>
            </a:r>
          </a:p>
        </p:txBody>
      </p:sp>
      <p:sp>
        <p:nvSpPr>
          <p:cNvPr id="4" name="灯片编号占位符 3"/>
          <p:cNvSpPr>
            <a:spLocks noGrp="1"/>
          </p:cNvSpPr>
          <p:nvPr>
            <p:ph type="sldNum" sz="quarter" idx="5"/>
          </p:nvPr>
        </p:nvSpPr>
        <p:spPr/>
        <p:txBody>
          <a:bodyPr/>
          <a:lstStyle/>
          <a:p>
            <a:fld id="{B801F3BF-EE87-4F1D-B9F6-68A0219EA775}" type="slidenum">
              <a:rPr lang="zh-CN" altLang="en-US" smtClean="0"/>
              <a:t>47</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zh-CN" altLang="en-US" sz="1200" dirty="0">
                <a:latin typeface="黑体" panose="02010609060101010101" pitchFamily="49" charset="-122"/>
                <a:ea typeface="黑体" panose="02010609060101010101" pitchFamily="49" charset="-122"/>
              </a:rPr>
              <a:t>以上就是</a:t>
            </a:r>
            <a:r>
              <a:rPr lang="en-US" altLang="zh-CN" sz="1200" dirty="0">
                <a:latin typeface="黑体" panose="02010609060101010101" pitchFamily="49" charset="-122"/>
                <a:ea typeface="黑体" panose="02010609060101010101" pitchFamily="49" charset="-122"/>
              </a:rPr>
              <a:t>Q-Learning</a:t>
            </a:r>
            <a:r>
              <a:rPr lang="zh-CN" altLang="en-US" sz="1200" dirty="0">
                <a:latin typeface="黑体" panose="02010609060101010101" pitchFamily="49" charset="-122"/>
                <a:ea typeface="黑体" panose="02010609060101010101" pitchFamily="49" charset="-122"/>
              </a:rPr>
              <a:t>算法的簡單工作過程。訓練算法的過程，就是不斷通過迭代求解貝爾曼最優公式 </a:t>
            </a:r>
            <a:r>
              <a:rPr lang="en-US" altLang="zh-CN" sz="1200" dirty="0">
                <a:latin typeface="黑体" panose="02010609060101010101" pitchFamily="49" charset="-122"/>
                <a:ea typeface="黑体" panose="02010609060101010101" pitchFamily="49" charset="-122"/>
              </a:rPr>
              <a:t>(Bellman optimality equation) </a:t>
            </a:r>
            <a:r>
              <a:rPr lang="zh-CN" altLang="en-US" sz="1200" dirty="0">
                <a:latin typeface="黑体" panose="02010609060101010101" pitchFamily="49" charset="-122"/>
                <a:ea typeface="黑体" panose="02010609060101010101" pitchFamily="49" charset="-122"/>
              </a:rPr>
              <a:t>的過程。</a:t>
            </a:r>
          </a:p>
        </p:txBody>
      </p:sp>
      <p:sp>
        <p:nvSpPr>
          <p:cNvPr id="4" name="灯片编号占位符 3"/>
          <p:cNvSpPr>
            <a:spLocks noGrp="1"/>
          </p:cNvSpPr>
          <p:nvPr>
            <p:ph type="sldNum" sz="quarter" idx="5"/>
          </p:nvPr>
        </p:nvSpPr>
        <p:spPr/>
        <p:txBody>
          <a:bodyPr/>
          <a:lstStyle/>
          <a:p>
            <a:fld id="{B801F3BF-EE87-4F1D-B9F6-68A0219EA775}" type="slidenum">
              <a:rPr lang="zh-CN" altLang="en-US" smtClean="0"/>
              <a:t>48</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有无限个状态动作对，我无法使用这种表格形式来记录各个状态动作对的值</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49</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环境安装</a:t>
            </a:r>
            <a:r>
              <a:rPr lang="en-US" altLang="zh-CN" dirty="0"/>
              <a: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Cambria Math" panose="02040503050406030204" pitchFamily="18" charset="0"/>
                <a:ea typeface="黑体" panose="02010609060101010101" pitchFamily="49" charset="-122"/>
              </a:rPr>
              <a:t>，非常契合自动驾驶任务中对高维连续状态空间的建模需求。</a:t>
            </a:r>
            <a:r>
              <a:rPr lang="en-US" altLang="zh-CN" sz="1200" b="0" i="1" dirty="0">
                <a:latin typeface="Cambria Math" panose="02040503050406030204" pitchFamily="18" charset="0"/>
                <a:ea typeface="黑体" panose="02010609060101010101" pitchFamily="49" charset="-122"/>
              </a:rPr>
              <a:t> </a:t>
            </a:r>
          </a:p>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51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环境安装</a:t>
            </a:r>
            <a:r>
              <a:rPr lang="en-US" altLang="zh-CN" dirty="0"/>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綫性函數能正確擬合值函數的</a:t>
            </a:r>
            <a:r>
              <a:rPr lang="zh-CN" altLang="en-US" sz="1200" dirty="0">
                <a:solidFill>
                  <a:srgbClr val="FF0000"/>
                </a:solidFill>
                <a:latin typeface="黑体" panose="02010609060101010101" pitchFamily="49" charset="-122"/>
                <a:ea typeface="黑体" panose="02010609060101010101" pitchFamily="49" charset="-122"/>
              </a:rPr>
              <a:t>趨勢</a:t>
            </a:r>
            <a:r>
              <a:rPr lang="zh-CN" altLang="en-US" sz="1200" dirty="0">
                <a:latin typeface="黑体" panose="02010609060101010101" pitchFamily="49" charset="-122"/>
                <a:ea typeface="黑体" panose="02010609060101010101" pitchFamily="49" charset="-122"/>
              </a:rPr>
              <a:t>，但由於表示能力弱，誤差較大。</a:t>
            </a:r>
          </a:p>
        </p:txBody>
      </p:sp>
      <p:sp>
        <p:nvSpPr>
          <p:cNvPr id="4" name="灯片编号占位符 3"/>
          <p:cNvSpPr>
            <a:spLocks noGrp="1"/>
          </p:cNvSpPr>
          <p:nvPr>
            <p:ph type="sldNum" sz="quarter" idx="5"/>
          </p:nvPr>
        </p:nvSpPr>
        <p:spPr/>
        <p:txBody>
          <a:bodyPr/>
          <a:lstStyle/>
          <a:p>
            <a:fld id="{B801F3BF-EE87-4F1D-B9F6-68A0219EA775}" type="slidenum">
              <a:rPr lang="zh-CN" altLang="en-US" smtClean="0"/>
              <a:t>52</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环境安装</a:t>
            </a:r>
            <a:r>
              <a:rPr lang="en-US" altLang="zh-CN" dirty="0"/>
              <a:t>+</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Cambria Math" panose="02040503050406030204" pitchFamily="18" charset="0"/>
                <a:ea typeface="黑体" panose="02010609060101010101" pitchFamily="49" charset="-122"/>
              </a:rPr>
              <a:t>我們的實驗場景相對簡單，該參數在實驗中保持默認設定即可。</a:t>
            </a:r>
            <a:endParaRPr lang="en-US" altLang="zh-CN" sz="1200" dirty="0">
              <a:latin typeface="Cambria Math" panose="02040503050406030204" pitchFamily="18" charset="0"/>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58</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a:t>
            </a:r>
            <a:r>
              <a:rPr lang="en-US" altLang="zh-CN" dirty="0"/>
              <a:t>off-policy</a:t>
            </a:r>
            <a:r>
              <a:rPr lang="zh-CN" altLang="en-US" dirty="0"/>
              <a:t>一起讲</a:t>
            </a:r>
          </a:p>
        </p:txBody>
      </p:sp>
      <p:sp>
        <p:nvSpPr>
          <p:cNvPr id="4" name="灯片编号占位符 3"/>
          <p:cNvSpPr>
            <a:spLocks noGrp="1"/>
          </p:cNvSpPr>
          <p:nvPr>
            <p:ph type="sldNum" sz="quarter" idx="5"/>
          </p:nvPr>
        </p:nvSpPr>
        <p:spPr/>
        <p:txBody>
          <a:bodyPr/>
          <a:lstStyle/>
          <a:p>
            <a:fld id="{B801F3BF-EE87-4F1D-B9F6-68A0219EA775}" type="slidenum">
              <a:rPr lang="zh-CN" altLang="en-US" smtClean="0"/>
              <a:t>59</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a:t>
            </a:r>
            <a:r>
              <a:rPr lang="en-US" altLang="zh-CN" dirty="0"/>
              <a:t>off-policy</a:t>
            </a:r>
            <a:r>
              <a:rPr lang="zh-CN" altLang="en-US" dirty="0"/>
              <a:t>一起讲</a:t>
            </a:r>
          </a:p>
        </p:txBody>
      </p:sp>
      <p:sp>
        <p:nvSpPr>
          <p:cNvPr id="4" name="灯片编号占位符 3"/>
          <p:cNvSpPr>
            <a:spLocks noGrp="1"/>
          </p:cNvSpPr>
          <p:nvPr>
            <p:ph type="sldNum" sz="quarter" idx="5"/>
          </p:nvPr>
        </p:nvSpPr>
        <p:spPr/>
        <p:txBody>
          <a:bodyPr/>
          <a:lstStyle/>
          <a:p>
            <a:fld id="{B801F3BF-EE87-4F1D-B9F6-68A0219EA775}" type="slidenum">
              <a:rPr lang="zh-CN" altLang="en-US" smtClean="0"/>
              <a:t>60</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25000"/>
              </a:lnSpc>
              <a:defRPr/>
            </a:pPr>
            <a:r>
              <a:rPr lang="zh-CN" altLang="en-US" sz="1200" dirty="0">
                <a:latin typeface="黑体" panose="02010609060101010101" pitchFamily="49" charset="-122"/>
                <a:ea typeface="黑体" panose="02010609060101010101" pitchFamily="49" charset="-122"/>
              </a:rPr>
              <a:t>因爲產生這些數據的策略是參數更新前的舊策略，而不是目標策略。</a:t>
            </a:r>
            <a:endParaRPr kumimoji="0" lang="en-US" altLang="zh-CN" sz="12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4" name="灯片编号占位符 3"/>
          <p:cNvSpPr>
            <a:spLocks noGrp="1"/>
          </p:cNvSpPr>
          <p:nvPr>
            <p:ph type="sldNum" sz="quarter" idx="5"/>
          </p:nvPr>
        </p:nvSpPr>
        <p:spPr/>
        <p:txBody>
          <a:bodyPr/>
          <a:lstStyle/>
          <a:p>
            <a:fld id="{B801F3BF-EE87-4F1D-B9F6-68A0219EA775}" type="slidenum">
              <a:rPr lang="zh-CN" altLang="en-US" smtClean="0"/>
              <a:t>61</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a:t>
            </a:r>
            <a:r>
              <a:rPr lang="en-US" altLang="zh-CN" dirty="0"/>
              <a:t>off-policy</a:t>
            </a:r>
            <a:r>
              <a:rPr lang="zh-CN" altLang="en-US" dirty="0"/>
              <a:t>一起讲</a:t>
            </a:r>
          </a:p>
        </p:txBody>
      </p:sp>
      <p:sp>
        <p:nvSpPr>
          <p:cNvPr id="4" name="灯片编号占位符 3"/>
          <p:cNvSpPr>
            <a:spLocks noGrp="1"/>
          </p:cNvSpPr>
          <p:nvPr>
            <p:ph type="sldNum" sz="quarter" idx="5"/>
          </p:nvPr>
        </p:nvSpPr>
        <p:spPr/>
        <p:txBody>
          <a:bodyPr/>
          <a:lstStyle/>
          <a:p>
            <a:fld id="{B801F3BF-EE87-4F1D-B9F6-68A0219EA775}" type="slidenum">
              <a:rPr lang="zh-CN" altLang="en-US" smtClean="0"/>
              <a:t>62</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a:t>
            </a:r>
            <a:r>
              <a:rPr lang="en-US" altLang="zh-CN" dirty="0"/>
              <a:t>off-policy</a:t>
            </a:r>
            <a:r>
              <a:rPr lang="zh-CN" altLang="en-US" dirty="0"/>
              <a:t>一起讲</a:t>
            </a:r>
          </a:p>
        </p:txBody>
      </p:sp>
      <p:sp>
        <p:nvSpPr>
          <p:cNvPr id="4" name="灯片编号占位符 3"/>
          <p:cNvSpPr>
            <a:spLocks noGrp="1"/>
          </p:cNvSpPr>
          <p:nvPr>
            <p:ph type="sldNum" sz="quarter" idx="5"/>
          </p:nvPr>
        </p:nvSpPr>
        <p:spPr/>
        <p:txBody>
          <a:bodyPr/>
          <a:lstStyle/>
          <a:p>
            <a:fld id="{B801F3BF-EE87-4F1D-B9F6-68A0219EA775}" type="slidenum">
              <a:rPr lang="zh-CN" altLang="en-US" smtClean="0"/>
              <a:t>63</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环境安装</a:t>
            </a:r>
            <a:r>
              <a:rPr lang="en-US" altLang="zh-CN" dirty="0"/>
              <a:t>+</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环境安装</a:t>
            </a:r>
            <a:r>
              <a:rPr lang="en-US" altLang="zh-CN" dirty="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zh-CN" altLang="en-US"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學習需要訓練，規則不需要。</a:t>
            </a:r>
            <a:endPar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B801F3BF-EE87-4F1D-B9F6-68A0219EA775}" type="slidenum">
              <a:rPr lang="zh-CN" altLang="en-US" smtClean="0"/>
              <a:t>7</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环境安装</a:t>
            </a:r>
            <a:r>
              <a:rPr lang="en-US" altLang="zh-CN" dirty="0"/>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环境安装</a:t>
            </a:r>
            <a:r>
              <a:rPr lang="en-US" altLang="zh-CN" dirty="0"/>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Model-free</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Model-free</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4"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
        <p:nvSpPr>
          <p:cNvPr id="7" name="矩形 6"/>
          <p:cNvSpPr/>
          <p:nvPr userDrawn="1"/>
        </p:nvSpPr>
        <p:spPr>
          <a:xfrm>
            <a:off x="0" y="1812965"/>
            <a:ext cx="12192000" cy="1674421"/>
          </a:xfrm>
          <a:prstGeom prst="rect">
            <a:avLst/>
          </a:prstGeom>
          <a:solidFill>
            <a:srgbClr val="0A66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66AD"/>
              </a:solidFill>
            </a:endParaRPr>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88805" y="3860657"/>
            <a:ext cx="812801" cy="81280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3" name="矩形 22"/>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ts val="0"/>
              </a:spcBef>
              <a:spcAft>
                <a:spcPts val="600"/>
              </a:spcAft>
              <a:buClrTx/>
              <a:buSzTx/>
              <a:buFontTx/>
              <a:buNone/>
            </a:pPr>
            <a:endParaRPr kumimoji="0" lang="zh-CN" altLang="en-US" sz="18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1244531"/>
            <a:ext cx="11364780" cy="515805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p>
          <a:p>
            <a:pPr lvl="1"/>
            <a:r>
              <a:rPr lang="zh-TW" altLang="en-US" dirty="0"/>
              <a:t>第二层</a:t>
            </a:r>
          </a:p>
          <a:p>
            <a:pPr lvl="2"/>
            <a:r>
              <a:rPr lang="zh-TW" altLang="en-US" dirty="0"/>
              <a:t>第三层</a:t>
            </a: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t>‹#›</a:t>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6468"/>
            <a:ext cx="4054288" cy="215444"/>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Deep Reinforcement Learning</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t>‹#›</a:t>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6468"/>
            <a:ext cx="4054288" cy="215444"/>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Principles of Artificial Intelligence</a:t>
            </a:r>
            <a:endParaRPr lang="zh-CN" altLang="en-US"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599507"/>
            <a:ext cx="11364780" cy="587188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p>
          <a:p>
            <a:pPr lvl="1"/>
            <a:r>
              <a:rPr lang="zh-TW" altLang="en-US"/>
              <a:t>第二层</a:t>
            </a:r>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t>‹#›</a:t>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6468"/>
            <a:ext cx="4054288" cy="215444"/>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Principles of Artificial Intelligence</a:t>
            </a:r>
            <a:endParaRPr lang="zh-CN" altLang="en-US"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t>‹#›</a:t>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6468"/>
            <a:ext cx="4054288" cy="215444"/>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Principles of Artificial Intelligence</a:t>
            </a:r>
            <a:endParaRPr lang="zh-CN" altLang="en-US"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 name="投影片編號版面配置區 5"/>
          <p:cNvSpPr>
            <a:spLocks noGrp="1"/>
          </p:cNvSpPr>
          <p:nvPr>
            <p:ph type="sldNum" sz="quarter" idx="12"/>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2D0209AD-E28C-4726-BE4E-D4239F457C7A}" type="slidenum">
              <a:rPr lang="zh-TW" altLang="en-US" smtClean="0"/>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按一下以编辑母片标题样式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编辑母片文字样式</a:t>
            </a:r>
          </a:p>
          <a:p>
            <a:pPr lvl="1"/>
            <a:r>
              <a:rPr lang="zh-TW" altLang="en-US"/>
              <a:t>第二层</a:t>
            </a:r>
          </a:p>
          <a:p>
            <a:pPr lvl="2"/>
            <a:r>
              <a:rPr lang="zh-TW" altLang="en-US"/>
              <a:t>第三层</a:t>
            </a:r>
          </a:p>
          <a:p>
            <a:pPr lvl="3"/>
            <a:r>
              <a:rPr lang="zh-TW" altLang="en-US"/>
              <a:t>第四层</a:t>
            </a:r>
          </a:p>
          <a:p>
            <a:pPr lvl="4"/>
            <a:r>
              <a:rPr lang="zh-TW" altLang="en-US"/>
              <a:t>第五层</a:t>
            </a:r>
          </a:p>
        </p:txBody>
      </p:sp>
      <p:sp>
        <p:nvSpPr>
          <p:cNvPr id="5" name="投影片編號版面配置區 5"/>
          <p:cNvSpPr>
            <a:spLocks noGrp="1"/>
          </p:cNvSpPr>
          <p:nvPr>
            <p:ph type="sldNum" sz="quarter" idx="4"/>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22.png"/><Relationship Id="rId5" Type="http://schemas.openxmlformats.org/officeDocument/2006/relationships/tags" Target="../tags/tag5.xml"/><Relationship Id="rId10" Type="http://schemas.openxmlformats.org/officeDocument/2006/relationships/image" Target="../media/image21.png"/><Relationship Id="rId4" Type="http://schemas.openxmlformats.org/officeDocument/2006/relationships/tags" Target="../tags/tag4.xml"/><Relationship Id="rId9"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5.svg"/></Relationships>
</file>

<file path=ppt/slides/_rels/slide16.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7.GIF"/></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0.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2.GIF"/></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8.sv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7.GIF"/></Relationships>
</file>

<file path=ppt/slides/_rels/slide2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0.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sv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67.sv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69.sv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76.sv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3.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46.sv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45.png"/><Relationship Id="rId7" Type="http://schemas.openxmlformats.org/officeDocument/2006/relationships/image" Target="../media/image82.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79.png"/><Relationship Id="rId4" Type="http://schemas.openxmlformats.org/officeDocument/2006/relationships/image" Target="../media/image46.svg"/><Relationship Id="rId9"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85.png"/><Relationship Id="rId4" Type="http://schemas.openxmlformats.org/officeDocument/2006/relationships/image" Target="../media/image46.svg"/></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0.sv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9.png"/><Relationship Id="rId7" Type="http://schemas.openxmlformats.org/officeDocument/2006/relationships/image" Target="../media/image88.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87.png"/><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90.png"/><Relationship Id="rId7" Type="http://schemas.openxmlformats.org/officeDocument/2006/relationships/image" Target="../media/image89.sv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image" Target="../media/image92.png"/><Relationship Id="rId4" Type="http://schemas.openxmlformats.org/officeDocument/2006/relationships/image" Target="../media/image87.png"/></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92.png"/><Relationship Id="rId2" Type="http://schemas.openxmlformats.org/officeDocument/2006/relationships/image" Target="../media/image93.png"/><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95.svg"/><Relationship Id="rId7" Type="http://schemas.openxmlformats.org/officeDocument/2006/relationships/image" Target="../media/image102.svg"/><Relationship Id="rId2" Type="http://schemas.openxmlformats.org/officeDocument/2006/relationships/image" Target="../media/image94.png"/><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97.svg"/><Relationship Id="rId10" Type="http://schemas.openxmlformats.org/officeDocument/2006/relationships/image" Target="../media/image108.png"/><Relationship Id="rId4" Type="http://schemas.openxmlformats.org/officeDocument/2006/relationships/image" Target="../media/image96.png"/><Relationship Id="rId9" Type="http://schemas.openxmlformats.org/officeDocument/2006/relationships/image" Target="../media/image107.png"/></Relationships>
</file>

<file path=ppt/slides/_rels/slide5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image" Target="../media/image112.png"/></Relationships>
</file>

<file path=ppt/slides/_rels/slide5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69.svg"/><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112.svg"/></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15.sv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6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11353799" y="365125"/>
            <a:ext cx="502703" cy="365125"/>
          </a:xfrm>
          <a:prstGeom prst="rect">
            <a:avLst/>
          </a:prstGeom>
        </p:spPr>
        <p:txBody>
          <a:bodyPr/>
          <a:lstStyle/>
          <a:p>
            <a:fld id="{2D0209AD-E28C-4726-BE4E-D4239F457C7A}" type="slidenum">
              <a:rPr lang="zh-TW" altLang="en-US" smtClean="0"/>
              <a:t>1</a:t>
            </a:fld>
            <a:endParaRPr lang="zh-TW" altLang="en-US"/>
          </a:p>
        </p:txBody>
      </p:sp>
      <p:sp>
        <p:nvSpPr>
          <p:cNvPr id="3" name="文本框 2"/>
          <p:cNvSpPr txBox="1"/>
          <p:nvPr/>
        </p:nvSpPr>
        <p:spPr>
          <a:xfrm>
            <a:off x="197841" y="1663275"/>
            <a:ext cx="11796317" cy="1938992"/>
          </a:xfrm>
          <a:prstGeom prst="rect">
            <a:avLst/>
          </a:prstGeom>
          <a:noFill/>
        </p:spPr>
        <p:txBody>
          <a:bodyPr wrap="square" rtlCol="0" anchor="ctr">
            <a:spAutoFit/>
          </a:bodyPr>
          <a:lstStyle/>
          <a:p>
            <a:pPr algn="ctr"/>
            <a:r>
              <a:rPr lang="zh-TW" altLang="en-US" sz="6000" dirty="0">
                <a:ln>
                  <a:solidFill>
                    <a:schemeClr val="bg1"/>
                  </a:solidFill>
                </a:ln>
                <a:solidFill>
                  <a:schemeClr val="bg1"/>
                </a:solidFill>
                <a:latin typeface="PMingLiU-ExtB" panose="02020500000000000000" pitchFamily="18" charset="-120"/>
                <a:ea typeface="PMingLiU-ExtB" panose="02020500000000000000" pitchFamily="18" charset="-120"/>
                <a:cs typeface="Times New Roman" panose="02020603050405020304" pitchFamily="18" charset="0"/>
              </a:rPr>
              <a:t>基於深度强化學習的自動駕駛原理及實踐</a:t>
            </a:r>
            <a:endParaRPr lang="en-US" altLang="zh-CN" sz="6000" dirty="0">
              <a:ln>
                <a:solidFill>
                  <a:schemeClr val="bg1"/>
                </a:solidFill>
              </a:ln>
              <a:solidFill>
                <a:schemeClr val="bg1"/>
              </a:solidFill>
              <a:latin typeface="PMingLiU-ExtB" panose="02020500000000000000" pitchFamily="18" charset="-120"/>
              <a:ea typeface="PMingLiU-ExtB" panose="02020500000000000000" pitchFamily="18" charset="-120"/>
              <a:cs typeface="Times New Roman" panose="02020603050405020304" pitchFamily="18" charset="0"/>
            </a:endParaRPr>
          </a:p>
        </p:txBody>
      </p:sp>
      <p:sp>
        <p:nvSpPr>
          <p:cNvPr id="2" name="文本框 1"/>
          <p:cNvSpPr txBox="1"/>
          <p:nvPr/>
        </p:nvSpPr>
        <p:spPr>
          <a:xfrm>
            <a:off x="4837176" y="4902337"/>
            <a:ext cx="3054096" cy="584775"/>
          </a:xfrm>
          <a:prstGeom prst="rect">
            <a:avLst/>
          </a:prstGeom>
          <a:noFill/>
        </p:spPr>
        <p:txBody>
          <a:bodyPr wrap="square" rtlCol="0">
            <a:spAutoFit/>
          </a:bodyPr>
          <a:lstStyle/>
          <a:p>
            <a:r>
              <a:rPr lang="en-US" altLang="zh-CN" sz="3200" dirty="0">
                <a:solidFill>
                  <a:srgbClr val="0070C0"/>
                </a:solidFill>
                <a:latin typeface="Times New Roman" panose="02020603050405020304" pitchFamily="18" charset="0"/>
                <a:cs typeface="Times New Roman" panose="02020603050405020304" pitchFamily="18" charset="0"/>
              </a:rPr>
              <a:t>Xiong Minghao</a:t>
            </a:r>
            <a:endParaRPr lang="zh-CN" altLang="en-US" sz="3200" dirty="0">
              <a:solidFill>
                <a:srgbClr val="0070C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3"/>
          </p:nvPr>
        </p:nvSpPr>
        <p:spPr>
          <a:xfrm>
            <a:off x="406775" y="582340"/>
            <a:ext cx="11364781" cy="487456"/>
          </a:xfrm>
        </p:spPr>
        <p:txBody>
          <a:bodyPr/>
          <a:lstStyle/>
          <a:p>
            <a:r>
              <a:rPr lang="zh-CN" altLang="en-US" dirty="0"/>
              <a:t>基於邏輯判斷的決策模型</a:t>
            </a:r>
          </a:p>
        </p:txBody>
      </p:sp>
      <p:sp>
        <p:nvSpPr>
          <p:cNvPr id="2" name="AutoShape 2" descr="Generated image"/>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文本框 17"/>
          <p:cNvSpPr txBox="1"/>
          <p:nvPr/>
        </p:nvSpPr>
        <p:spPr>
          <a:xfrm>
            <a:off x="406775" y="1138220"/>
            <a:ext cx="11573731" cy="5568832"/>
          </a:xfrm>
          <a:prstGeom prst="rect">
            <a:avLst/>
          </a:prstGeom>
          <a:noFill/>
        </p:spPr>
        <p:txBody>
          <a:bodyPr wrap="square" rtlCol="0">
            <a:spAutoFit/>
          </a:bodyPr>
          <a:lstStyle/>
          <a:p>
            <a:pPr marL="342900" indent="-342900">
              <a:lnSpc>
                <a:spcPct val="125000"/>
              </a:lnSpc>
              <a:buFont typeface="Arial" panose="020B0604020202020204" pitchFamily="34" charset="0"/>
              <a:buChar char="•"/>
            </a:pPr>
            <a:r>
              <a:rPr lang="zh-CN" altLang="en-US" sz="2400" b="1" dirty="0">
                <a:latin typeface="黑体" panose="02010609060101010101" pitchFamily="49" charset="-122"/>
                <a:ea typeface="黑体" panose="02010609060101010101" pitchFamily="49" charset="-122"/>
              </a:rPr>
              <a:t>規則</a:t>
            </a:r>
            <a:r>
              <a:rPr lang="en-US" altLang="zh-CN" sz="2400" b="1" dirty="0">
                <a:latin typeface="黑体" panose="02010609060101010101" pitchFamily="49" charset="-122"/>
                <a:ea typeface="黑体" panose="02010609060101010101" pitchFamily="49" charset="-122"/>
              </a:rPr>
              <a:t> 2</a:t>
            </a:r>
            <a:r>
              <a:rPr lang="zh-CN" altLang="en-US" sz="2400" b="1" dirty="0">
                <a:latin typeface="黑体" panose="02010609060101010101" pitchFamily="49" charset="-122"/>
                <a:ea typeface="黑体" panose="02010609060101010101" pitchFamily="49" charset="-122"/>
              </a:rPr>
              <a:t>：</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IF</a:t>
            </a:r>
            <a:r>
              <a:rPr lang="zh-CN" altLang="en-US" sz="2400" b="1"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自車剛剛進行過變道操作，還沒有超過最小變道允許時間</a:t>
            </a:r>
            <a:r>
              <a:rPr lang="en-US" altLang="zh-CN" sz="2400" dirty="0">
                <a:latin typeface="黑体" panose="02010609060101010101" pitchFamily="49" charset="-122"/>
                <a:ea typeface="黑体" panose="02010609060101010101" pitchFamily="49" charset="-122"/>
              </a:rPr>
              <a:t>             </a:t>
            </a:r>
            <a:r>
              <a:rPr lang="en-US" altLang="zh-CN" sz="2400" b="1" dirty="0">
                <a:latin typeface="黑体" panose="02010609060101010101" pitchFamily="49" charset="-122"/>
                <a:ea typeface="黑体" panose="02010609060101010101" pitchFamily="49" charset="-122"/>
              </a:rPr>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then</a:t>
            </a:r>
            <a:r>
              <a:rPr lang="en-US" altLang="zh-CN" sz="2400" b="1"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不變道</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latin typeface="黑体" panose="02010609060101010101" pitchFamily="49" charset="-122"/>
                <a:ea typeface="黑体" panose="02010609060101010101" pitchFamily="49" charset="-122"/>
              </a:rPr>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ELSE </a:t>
            </a:r>
            <a:r>
              <a:rPr lang="zh-CN" altLang="en-US" sz="2400" dirty="0">
                <a:latin typeface="黑体" panose="02010609060101010101" pitchFamily="49" charset="-122"/>
                <a:ea typeface="黑体" panose="02010609060101010101" pitchFamily="49" charset="-122"/>
              </a:rPr>
              <a:t>規則 </a:t>
            </a:r>
            <a:r>
              <a:rPr lang="en-US" altLang="zh-CN" sz="2400" dirty="0">
                <a:latin typeface="黑体" panose="02010609060101010101" pitchFamily="49" charset="-122"/>
                <a:ea typeface="黑体" panose="02010609060101010101" pitchFamily="49" charset="-122"/>
              </a:rPr>
              <a:t>3</a:t>
            </a:r>
          </a:p>
          <a:p>
            <a:pPr marL="342900" indent="-342900">
              <a:lnSpc>
                <a:spcPct val="125000"/>
              </a:lnSpc>
              <a:buFont typeface="Arial" panose="020B0604020202020204" pitchFamily="34" charset="0"/>
              <a:buChar char="•"/>
            </a:pPr>
            <a:r>
              <a:rPr lang="zh-CN" altLang="en-US" sz="2400" b="1" dirty="0">
                <a:latin typeface="黑体" panose="02010609060101010101" pitchFamily="49" charset="-122"/>
                <a:ea typeface="黑体" panose="02010609060101010101" pitchFamily="49" charset="-122"/>
              </a:rPr>
              <a:t>規則</a:t>
            </a:r>
            <a:r>
              <a:rPr lang="en-US" altLang="zh-CN" sz="2400" b="1" dirty="0">
                <a:latin typeface="黑体" panose="02010609060101010101" pitchFamily="49" charset="-122"/>
                <a:ea typeface="黑体" panose="02010609060101010101" pitchFamily="49" charset="-122"/>
              </a:rPr>
              <a:t> 3</a:t>
            </a:r>
            <a:r>
              <a:rPr lang="zh-CN" altLang="en-US" sz="2400" b="1" dirty="0">
                <a:latin typeface="黑体" panose="02010609060101010101" pitchFamily="49" charset="-122"/>
                <a:ea typeface="黑体" panose="02010609060101010101" pitchFamily="49" charset="-122"/>
              </a:rPr>
              <a:t>：</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IF</a:t>
            </a:r>
            <a:r>
              <a:rPr lang="en-US" altLang="zh-CN" sz="2400" b="1" dirty="0">
                <a:latin typeface="黑体" panose="02010609060101010101" pitchFamily="49" charset="-122"/>
                <a:ea typeface="黑体" panose="02010609060101010101" pitchFamily="49" charset="-122"/>
              </a:rPr>
              <a:t>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MOBIL</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模型</a:t>
            </a:r>
            <a:r>
              <a:rPr lang="zh-CN" altLang="en-US" sz="2400" dirty="0">
                <a:latin typeface="黑体" panose="02010609060101010101" pitchFamily="49" charset="-122"/>
                <a:ea typeface="黑体" panose="02010609060101010101" pitchFamily="49" charset="-122"/>
              </a:rPr>
              <a:t>變道模型建議變道</a:t>
            </a:r>
            <a:endParaRPr lang="en-US" altLang="zh-CN" sz="2400" dirty="0">
              <a:latin typeface="黑体" panose="02010609060101010101" pitchFamily="49" charset="-122"/>
              <a:ea typeface="黑体" panose="02010609060101010101" pitchFamily="49" charset="-122"/>
            </a:endParaRPr>
          </a:p>
          <a:p>
            <a:pPr lvl="4">
              <a:lnSpc>
                <a:spcPct val="125000"/>
              </a:lnSpc>
            </a:pPr>
            <a:r>
              <a:rPr lang="en-US" altLang="zh-CN" sz="2400" b="1" dirty="0">
                <a:latin typeface="黑体" panose="02010609060101010101" pitchFamily="49" charset="-122"/>
                <a:ea typeface="黑体" panose="02010609060101010101" pitchFamily="49" charset="-122"/>
              </a:rPr>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then</a:t>
            </a:r>
            <a:r>
              <a:rPr lang="en-US" altLang="zh-CN" sz="2400" b="1"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變道</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MOBIL</a:t>
            </a:r>
            <a:r>
              <a:rPr lang="zh-CN" altLang="en-US" sz="2400" b="1" dirty="0">
                <a:latin typeface="黑体" panose="02010609060101010101" pitchFamily="49" charset="-122"/>
                <a:ea typeface="黑体" panose="02010609060101010101" pitchFamily="49" charset="-122"/>
              </a:rPr>
              <a:t>模型</a:t>
            </a:r>
            <a:r>
              <a:rPr lang="en-US" altLang="zh-CN" sz="2400" b="1" dirty="0">
                <a:latin typeface="黑体" panose="02010609060101010101" pitchFamily="49" charset="-122"/>
                <a:ea typeface="黑体" panose="02010609060101010101" pitchFamily="49" charset="-122"/>
              </a:rPr>
              <a:t>: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Minimize overall braking induced by lane chang</a:t>
            </a:r>
            <a:r>
              <a:rPr lang="zh-CN" altLang="en-US" sz="2400" dirty="0">
                <a:latin typeface="黑体" panose="02010609060101010101" pitchFamily="49" charset="-122"/>
                <a:ea typeface="黑体" panose="02010609060101010101" pitchFamily="49" charset="-122"/>
              </a:rPr>
              <a:t>的縮寫，也是一個經典的基於規則換道模型，模型内部也是由邏輯判斷語句構成。</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t>(1) </a:t>
            </a:r>
            <a:r>
              <a:rPr lang="zh-CN" altLang="en-US" sz="2400" b="1" dirty="0"/>
              <a:t>安全規則</a:t>
            </a:r>
            <a:r>
              <a:rPr lang="en-US" altLang="zh-CN" sz="2400" b="1" dirty="0"/>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IF  </a:t>
            </a:r>
            <a:r>
              <a:rPr lang="zh-CN" altLang="en-US" sz="2400" dirty="0">
                <a:latin typeface="黑体" panose="02010609060101010101" pitchFamily="49" charset="-122"/>
                <a:ea typeface="黑体" panose="02010609060101010101" pitchFamily="49" charset="-122"/>
              </a:rPr>
              <a:t>自車變道后，會導致新的后車急刹車</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then </a:t>
            </a:r>
            <a:r>
              <a:rPr lang="zh-CN" altLang="en-US" sz="2400" dirty="0">
                <a:latin typeface="黑体" panose="02010609060101010101" pitchFamily="49" charset="-122"/>
                <a:ea typeface="黑体" panose="02010609060101010101" pitchFamily="49" charset="-122"/>
              </a:rPr>
              <a:t>不建議變道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ELSE </a:t>
            </a:r>
            <a:r>
              <a:rPr lang="zh-CN" altLang="en-US" sz="2400" dirty="0">
                <a:latin typeface="黑体" panose="02010609060101010101" pitchFamily="49" charset="-122"/>
                <a:ea typeface="黑体" panose="02010609060101010101" pitchFamily="49" charset="-122"/>
              </a:rPr>
              <a:t>進入激勵規則</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t>(2) </a:t>
            </a:r>
            <a:r>
              <a:rPr lang="zh-CN" altLang="en-US" sz="2400" b="1" dirty="0"/>
              <a:t>激勵規則</a:t>
            </a:r>
            <a:r>
              <a:rPr lang="en-US" altLang="zh-CN" sz="2400" b="1" dirty="0"/>
              <a:t>:  </a:t>
            </a:r>
          </a:p>
          <a:p>
            <a:pPr>
              <a:lnSpc>
                <a:spcPct val="125000"/>
              </a:lnSpc>
            </a:pP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dirty="0">
                <a:latin typeface="黑体" panose="02010609060101010101" pitchFamily="49" charset="-122"/>
                <a:ea typeface="黑体" panose="02010609060101010101" pitchFamily="49" charset="-122"/>
              </a:rPr>
              <a:t>		  </a:t>
            </a:r>
          </a:p>
        </p:txBody>
      </p:sp>
      <p:pic>
        <p:nvPicPr>
          <p:cNvPr id="3" name="图片 2"/>
          <p:cNvPicPr>
            <a:picLocks noChangeAspect="1"/>
          </p:cNvPicPr>
          <p:nvPr/>
        </p:nvPicPr>
        <p:blipFill>
          <a:blip r:embed="rId3"/>
          <a:stretch>
            <a:fillRect/>
          </a:stretch>
        </p:blipFill>
        <p:spPr>
          <a:xfrm>
            <a:off x="7276929" y="1668867"/>
            <a:ext cx="4612047" cy="1740111"/>
          </a:xfrm>
          <a:prstGeom prst="rect">
            <a:avLst/>
          </a:prstGeom>
        </p:spPr>
      </p:pic>
      <p:sp>
        <p:nvSpPr>
          <p:cNvPr id="4" name="矩形: 圆角 3"/>
          <p:cNvSpPr/>
          <p:nvPr/>
        </p:nvSpPr>
        <p:spPr>
          <a:xfrm>
            <a:off x="7172049" y="1650207"/>
            <a:ext cx="3206728" cy="1293037"/>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a:stretch>
            <a:fillRect/>
          </a:stretch>
        </p:blipFill>
        <p:spPr>
          <a:xfrm>
            <a:off x="7629525" y="5264875"/>
            <a:ext cx="4388869" cy="673135"/>
          </a:xfrm>
          <a:prstGeom prst="rect">
            <a:avLst/>
          </a:prstGeom>
        </p:spPr>
      </p:pic>
      <p:sp>
        <p:nvSpPr>
          <p:cNvPr id="6" name="文本框 5"/>
          <p:cNvSpPr txBox="1"/>
          <p:nvPr/>
        </p:nvSpPr>
        <p:spPr>
          <a:xfrm>
            <a:off x="2254524" y="5254046"/>
            <a:ext cx="5552087" cy="968663"/>
          </a:xfrm>
          <a:prstGeom prst="rect">
            <a:avLst/>
          </a:prstGeom>
          <a:noFill/>
        </p:spPr>
        <p:txBody>
          <a:bodyPr wrap="square" rtlCol="0">
            <a:spAutoFit/>
          </a:bodyPr>
          <a:lstStyle/>
          <a:p>
            <a:pPr>
              <a:lnSpc>
                <a:spcPct val="125000"/>
              </a:lnSpc>
            </a:pP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IF</a:t>
            </a:r>
            <a:r>
              <a:rPr lang="en-US" altLang="zh-CN" dirty="0">
                <a:solidFill>
                  <a:srgbClr val="FF0000"/>
                </a:solidFill>
              </a:rPr>
              <a:t> </a:t>
            </a:r>
            <a:r>
              <a:rPr lang="zh-CN" altLang="en-US" sz="2400" dirty="0">
                <a:latin typeface="黑体" panose="02010609060101010101" pitchFamily="49" charset="-122"/>
                <a:ea typeface="黑体" panose="02010609060101010101" pitchFamily="49" charset="-122"/>
              </a:rPr>
              <a:t>自車變道后</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加速度的增量大於閾值</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dirty="0">
                <a:solidFill>
                  <a:srgbClr val="FF0000"/>
                </a:solidFill>
              </a:rPr>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then</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建議變道</a:t>
            </a:r>
            <a:r>
              <a:rPr lang="en-US" altLang="zh-CN" sz="2400" dirty="0">
                <a:latin typeface="黑体" panose="02010609060101010101" pitchFamily="49" charset="-122"/>
                <a:ea typeface="黑体" panose="02010609060101010101" pitchFamily="49" charset="-122"/>
              </a:rPr>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ELSE</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不建議變道</a:t>
            </a:r>
          </a:p>
        </p:txBody>
      </p:sp>
      <mc:AlternateContent xmlns:mc="http://schemas.openxmlformats.org/markup-compatibility/2006" xmlns:a14="http://schemas.microsoft.com/office/drawing/2010/main">
        <mc:Choice Requires="a14">
          <p:sp>
            <p:nvSpPr>
              <p:cNvPr id="8" name="文本框 7"/>
              <p:cNvSpPr txBox="1"/>
              <p:nvPr/>
            </p:nvSpPr>
            <p:spPr>
              <a:xfrm>
                <a:off x="7735491" y="5926336"/>
                <a:ext cx="1847461" cy="400110"/>
              </a:xfrm>
              <a:prstGeom prst="rect">
                <a:avLst/>
              </a:prstGeom>
              <a:noFill/>
            </p:spPr>
            <p:txBody>
              <a:bodyPr wrap="square" rtlCol="0">
                <a:spAutoFit/>
              </a:bodyPr>
              <a:lstStyle/>
              <a:p>
                <a14:m>
                  <m:oMath xmlns:m="http://schemas.openxmlformats.org/officeDocument/2006/math">
                    <m:r>
                      <a:rPr lang="en-US" altLang="zh-CN" sz="2000" b="1" i="1" smtClean="0">
                        <a:solidFill>
                          <a:srgbClr val="FF0000"/>
                        </a:solidFill>
                        <a:latin typeface="Cambria Math" panose="02040503050406030204" pitchFamily="18" charset="0"/>
                      </a:rPr>
                      <m:t>𝒑</m:t>
                    </m:r>
                  </m:oMath>
                </a14:m>
                <a:r>
                  <a:rPr lang="en-US" altLang="zh-CN" sz="2000" b="1" dirty="0">
                    <a:solidFill>
                      <a:srgbClr val="FF0000"/>
                    </a:solidFill>
                  </a:rPr>
                  <a:t>:</a:t>
                </a:r>
                <a:r>
                  <a:rPr lang="zh-CN" altLang="en-US" sz="2000" b="1" dirty="0">
                    <a:solidFill>
                      <a:srgbClr val="FF0000"/>
                    </a:solidFill>
                  </a:rPr>
                  <a:t>禮貌係數</a:t>
                </a:r>
              </a:p>
            </p:txBody>
          </p:sp>
        </mc:Choice>
        <mc:Fallback xmlns="">
          <p:sp>
            <p:nvSpPr>
              <p:cNvPr id="8" name="文本框 7"/>
              <p:cNvSpPr txBox="1">
                <a:spLocks noRot="1" noChangeAspect="1" noMove="1" noResize="1" noEditPoints="1" noAdjustHandles="1" noChangeArrowheads="1" noChangeShapeType="1" noTextEdit="1"/>
              </p:cNvSpPr>
              <p:nvPr/>
            </p:nvSpPr>
            <p:spPr>
              <a:xfrm>
                <a:off x="7735491" y="5926336"/>
                <a:ext cx="1847461" cy="400110"/>
              </a:xfrm>
              <a:prstGeom prst="rect">
                <a:avLst/>
              </a:prstGeom>
              <a:blipFill rotWithShape="1">
                <a:blip r:embed="rId5"/>
                <a:stretch>
                  <a:fillRect l="-30" t="-129" r="9" b="144"/>
                </a:stretch>
              </a:blipFill>
            </p:spPr>
            <p:txBody>
              <a:bodyPr/>
              <a:lstStyle/>
              <a:p>
                <a:r>
                  <a:rPr lang="en-US" alt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形 3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09861" y="2787992"/>
            <a:ext cx="6201747" cy="3482424"/>
          </a:xfrm>
          <a:prstGeom prst="rect">
            <a:avLst/>
          </a:prstGeom>
        </p:spPr>
      </p:pic>
      <p:sp>
        <p:nvSpPr>
          <p:cNvPr id="2" name="内容占位符 6"/>
          <p:cNvSpPr>
            <a:spLocks noGrp="1"/>
          </p:cNvSpPr>
          <p:nvPr>
            <p:ph idx="13"/>
          </p:nvPr>
        </p:nvSpPr>
        <p:spPr>
          <a:xfrm>
            <a:off x="406400" y="582613"/>
            <a:ext cx="11364913" cy="487362"/>
          </a:xfrm>
        </p:spPr>
        <p:txBody>
          <a:bodyPr/>
          <a:lstStyle/>
          <a:p>
            <a:r>
              <a:rPr lang="zh-CN" altLang="en-US" dirty="0"/>
              <a:t>基於決策樹的決策模型</a:t>
            </a:r>
          </a:p>
        </p:txBody>
      </p:sp>
      <p:sp>
        <p:nvSpPr>
          <p:cNvPr id="5" name="内容占位符 4"/>
          <p:cNvSpPr txBox="1">
            <a:spLocks noGrp="1"/>
          </p:cNvSpPr>
          <p:nvPr>
            <p:ph idx="1"/>
          </p:nvPr>
        </p:nvSpPr>
        <p:spPr>
          <a:xfrm>
            <a:off x="420687" y="1099849"/>
            <a:ext cx="11590921" cy="1891993"/>
          </a:xfrm>
          <a:prstGeom prst="rect">
            <a:avLst/>
          </a:prstGeom>
          <a:noFill/>
        </p:spPr>
        <p:txBody>
          <a:bodyPr wrap="square" rtlCol="0">
            <a:spAutoFit/>
          </a:bodyPr>
          <a:lstStyle/>
          <a:p>
            <a:pPr>
              <a:lnSpc>
                <a:spcPct val="125000"/>
              </a:lnSpc>
              <a:spcAft>
                <a:spcPts val="0"/>
              </a:spcAft>
            </a:pPr>
            <a:r>
              <a:rPr lang="zh-CN" altLang="en-US" sz="2400" dirty="0">
                <a:latin typeface="黑体" panose="02010609060101010101" pitchFamily="49" charset="-122"/>
              </a:rPr>
              <a:t>决策树可以将决策机制表示为一种可视化的树结构，</a:t>
            </a:r>
            <a:r>
              <a:rPr lang="zh-TW" altLang="en-US" sz="2400" dirty="0"/>
              <a:t>通常每一個</a:t>
            </a:r>
            <a:r>
              <a:rPr lang="zh-CN" altLang="en-US" sz="2400" dirty="0"/>
              <a:t>非葉</a:t>
            </a:r>
            <a:r>
              <a:rPr lang="zh-TW" altLang="en-US" sz="2400" dirty="0"/>
              <a:t>節點代表一個駕駛</a:t>
            </a:r>
            <a:r>
              <a:rPr lang="zh-CN" altLang="en-US" sz="2400" dirty="0"/>
              <a:t>狀態</a:t>
            </a:r>
            <a:r>
              <a:rPr lang="zh-TW" altLang="en-US" sz="2400" dirty="0"/>
              <a:t>所對應的判斷，每一個葉子節點代表一個駕駛行為。</a:t>
            </a:r>
            <a:endParaRPr lang="en-US" altLang="zh-TW" sz="2400" dirty="0"/>
          </a:p>
          <a:p>
            <a:pPr>
              <a:lnSpc>
                <a:spcPct val="125000"/>
              </a:lnSpc>
            </a:pPr>
            <a:r>
              <a:rPr lang="zh-CN" altLang="en-US" sz="2400" dirty="0"/>
              <a:t>決策過程：</a:t>
            </a:r>
            <a:r>
              <a:rPr lang="zh-TW" altLang="en-US" sz="2400" dirty="0"/>
              <a:t>從根節點</a:t>
            </a:r>
            <a:r>
              <a:rPr lang="zh-CN" altLang="en-US" sz="2400" dirty="0"/>
              <a:t>沿著其子節點</a:t>
            </a:r>
            <a:r>
              <a:rPr lang="zh-TW" altLang="en-US" sz="2400" dirty="0"/>
              <a:t>直</a:t>
            </a:r>
            <a:r>
              <a:rPr lang="zh-CN" altLang="en-US" sz="2400" dirty="0"/>
              <a:t>到</a:t>
            </a:r>
            <a:r>
              <a:rPr lang="zh-TW" altLang="en-US" sz="2400" dirty="0"/>
              <a:t>一個葉子節點，代表選擇一個駕駛行為的判斷邏輯規則</a:t>
            </a:r>
            <a:r>
              <a:rPr lang="zh-CN" altLang="en-US" sz="2400" dirty="0"/>
              <a:t>。</a:t>
            </a:r>
            <a:endParaRPr lang="zh-TW" altLang="en-US" sz="2400" dirty="0"/>
          </a:p>
        </p:txBody>
      </p:sp>
      <p:pic>
        <p:nvPicPr>
          <p:cNvPr id="8" name="图形 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51241" y="2864804"/>
            <a:ext cx="6201747" cy="3482424"/>
          </a:xfrm>
          <a:prstGeom prst="rect">
            <a:avLst/>
          </a:prstGeom>
        </p:spPr>
      </p:pic>
      <p:sp>
        <p:nvSpPr>
          <p:cNvPr id="14" name="文本框 13"/>
          <p:cNvSpPr txBox="1"/>
          <p:nvPr/>
        </p:nvSpPr>
        <p:spPr>
          <a:xfrm>
            <a:off x="9374154" y="2720324"/>
            <a:ext cx="1032588" cy="369332"/>
          </a:xfrm>
          <a:prstGeom prst="rect">
            <a:avLst/>
          </a:prstGeom>
          <a:noFill/>
        </p:spPr>
        <p:txBody>
          <a:bodyPr wrap="square" rtlCol="0">
            <a:spAutoFit/>
          </a:bodyPr>
          <a:lstStyle/>
          <a:p>
            <a:r>
              <a:rPr lang="zh-CN" altLang="en-US" b="1" dirty="0">
                <a:solidFill>
                  <a:srgbClr val="FF0000"/>
                </a:solidFill>
              </a:rPr>
              <a:t>根節點</a:t>
            </a:r>
          </a:p>
        </p:txBody>
      </p:sp>
      <p:sp>
        <p:nvSpPr>
          <p:cNvPr id="15" name="文本框 14"/>
          <p:cNvSpPr txBox="1"/>
          <p:nvPr/>
        </p:nvSpPr>
        <p:spPr>
          <a:xfrm>
            <a:off x="10649534" y="3630704"/>
            <a:ext cx="1175462" cy="646331"/>
          </a:xfrm>
          <a:prstGeom prst="rect">
            <a:avLst/>
          </a:prstGeom>
          <a:noFill/>
        </p:spPr>
        <p:txBody>
          <a:bodyPr wrap="square" rtlCol="0">
            <a:spAutoFit/>
          </a:bodyPr>
          <a:lstStyle/>
          <a:p>
            <a:r>
              <a:rPr lang="zh-CN" altLang="en-US" b="1" dirty="0">
                <a:solidFill>
                  <a:srgbClr val="FF0000"/>
                </a:solidFill>
              </a:rPr>
              <a:t>非葉節點（條件）</a:t>
            </a:r>
          </a:p>
        </p:txBody>
      </p:sp>
      <p:sp>
        <p:nvSpPr>
          <p:cNvPr id="16" name="文本框 15"/>
          <p:cNvSpPr txBox="1"/>
          <p:nvPr/>
        </p:nvSpPr>
        <p:spPr>
          <a:xfrm>
            <a:off x="6540760" y="6085750"/>
            <a:ext cx="1894113" cy="369332"/>
          </a:xfrm>
          <a:prstGeom prst="rect">
            <a:avLst/>
          </a:prstGeom>
          <a:noFill/>
        </p:spPr>
        <p:txBody>
          <a:bodyPr wrap="square" rtlCol="0">
            <a:spAutoFit/>
          </a:bodyPr>
          <a:lstStyle/>
          <a:p>
            <a:r>
              <a:rPr lang="zh-CN" altLang="en-US" b="1" dirty="0">
                <a:solidFill>
                  <a:srgbClr val="FF0000"/>
                </a:solidFill>
              </a:rPr>
              <a:t>葉子節點（行爲）</a:t>
            </a:r>
          </a:p>
        </p:txBody>
      </p:sp>
      <p:sp>
        <p:nvSpPr>
          <p:cNvPr id="17" name="左大括号 16"/>
          <p:cNvSpPr/>
          <p:nvPr/>
        </p:nvSpPr>
        <p:spPr>
          <a:xfrm rot="16200000">
            <a:off x="6930910" y="5262294"/>
            <a:ext cx="164849" cy="1487033"/>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cxnSp>
        <p:nvCxnSpPr>
          <p:cNvPr id="22" name="直接箭头连接符 21"/>
          <p:cNvCxnSpPr/>
          <p:nvPr/>
        </p:nvCxnSpPr>
        <p:spPr>
          <a:xfrm flipH="1">
            <a:off x="8096111" y="3115270"/>
            <a:ext cx="730648" cy="414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7134990" y="4151509"/>
            <a:ext cx="621861" cy="54730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7134990" y="4146538"/>
            <a:ext cx="621861" cy="54730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6961454" y="5079408"/>
            <a:ext cx="668071" cy="53410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406400" y="4202093"/>
            <a:ext cx="5452831" cy="1883657"/>
          </a:xfrm>
          <a:prstGeom prst="rect">
            <a:avLst/>
          </a:prstGeom>
          <a:noFill/>
        </p:spPr>
        <p:txBody>
          <a:bodyPr wrap="square" rtlCol="0">
            <a:spAutoFit/>
          </a:bodyPr>
          <a:lstStyle/>
          <a:p>
            <a:pPr>
              <a:lnSpc>
                <a:spcPct val="125000"/>
              </a:lnSpc>
            </a:pP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注：</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決策樹也是機器學習方法之一，所以無論是邏輯判斷還是決策樹，可以基於專家知識編寫規則，也可以由數據驅動學習規則</a:t>
            </a:r>
            <a:r>
              <a:rPr lang="zh-CN" altLang="en-US" dirty="0"/>
              <a:t>。</a:t>
            </a:r>
          </a:p>
        </p:txBody>
      </p:sp>
      <p:pic>
        <p:nvPicPr>
          <p:cNvPr id="47" name="图形 4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84" y="3004804"/>
            <a:ext cx="5179190" cy="88597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551331" y="1378049"/>
            <a:ext cx="11364780" cy="5158059"/>
          </a:xfrm>
        </p:spPr>
        <p:txBody>
          <a:bodyPr/>
          <a:lstStyle/>
          <a:p>
            <a:pPr marL="0" indent="0">
              <a:lnSpc>
                <a:spcPct val="150000"/>
              </a:lnSpc>
              <a:buNone/>
            </a:pPr>
            <a:r>
              <a:rPr lang="en-US" altLang="zh-CN" dirty="0"/>
              <a:t>1. </a:t>
            </a:r>
            <a:r>
              <a:rPr lang="zh-CN" altLang="en-US" dirty="0"/>
              <a:t>基於規則的自動駕駛決策</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1.1. </a:t>
            </a:r>
            <a:r>
              <a:rPr lang="zh-CN" altLang="en-US" sz="2400" dirty="0">
                <a:latin typeface="黑体" panose="02010609060101010101" pitchFamily="49" charset="-122"/>
                <a:ea typeface="黑体" panose="02010609060101010101" pitchFamily="49" charset="-122"/>
              </a:rPr>
              <a:t>基于逻辑判断的决策方法</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1.2. </a:t>
            </a:r>
            <a:r>
              <a:rPr lang="zh-CN" altLang="en-US" sz="2400" dirty="0">
                <a:latin typeface="黑体" panose="02010609060101010101" pitchFamily="49" charset="-122"/>
                <a:ea typeface="黑体" panose="02010609060101010101" pitchFamily="49" charset="-122"/>
              </a:rPr>
              <a:t>基于数学模型的决策方法</a:t>
            </a:r>
            <a:endParaRPr lang="en-US" altLang="zh-CN" sz="24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 智能驾驶员模型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(IDM)</a:t>
            </a:r>
          </a:p>
          <a:p>
            <a:pPr lvl="5">
              <a:lnSpc>
                <a:spcPct val="150000"/>
              </a:lnSpc>
              <a:buClr>
                <a:srgbClr val="0070C0"/>
              </a:buClr>
              <a:buFont typeface="Wingdings" panose="05000000000000000000" pitchFamily="2" charset="2"/>
              <a:buChar char="n"/>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线性控制模型</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lvl="4">
              <a:lnSpc>
                <a:spcPct val="150000"/>
              </a:lnSpc>
            </a:pPr>
            <a:r>
              <a:rPr lang="en-US" altLang="zh-CN" sz="2400" dirty="0">
                <a:latin typeface="黑体" panose="02010609060101010101" pitchFamily="49" charset="-122"/>
                <a:ea typeface="黑体" panose="02010609060101010101" pitchFamily="49" charset="-122"/>
              </a:rPr>
              <a:t> 1.3. </a:t>
            </a:r>
            <a:r>
              <a:rPr lang="zh-CN" altLang="en-US" sz="2400" dirty="0">
                <a:latin typeface="黑体" panose="02010609060101010101" pitchFamily="49" charset="-122"/>
                <a:ea typeface="黑体" panose="02010609060101010101" pitchFamily="49" charset="-122"/>
              </a:rPr>
              <a:t>如何配置环境中基于规则的车辆</a:t>
            </a:r>
            <a:endParaRPr lang="en-US" altLang="zh-CN" sz="2400" dirty="0">
              <a:latin typeface="黑体" panose="02010609060101010101" pitchFamily="49" charset="-122"/>
              <a:ea typeface="黑体" panose="02010609060101010101" pitchFamily="49" charset="-122"/>
            </a:endParaRPr>
          </a:p>
          <a:p>
            <a:pPr marL="1828800" lvl="4" indent="0">
              <a:lnSpc>
                <a:spcPct val="150000"/>
              </a:lnSpc>
              <a:buNone/>
            </a:pPr>
            <a:endParaRPr lang="en-US" altLang="zh-CN" sz="2400" dirty="0">
              <a:latin typeface="黑体" panose="02010609060101010101" pitchFamily="49" charset="-122"/>
              <a:ea typeface="黑体" panose="02010609060101010101" pitchFamily="49" charset="-122"/>
            </a:endParaRPr>
          </a:p>
          <a:p>
            <a:pPr lvl="5">
              <a:lnSpc>
                <a:spcPct val="150000"/>
              </a:lnSpc>
            </a:pPr>
            <a:endParaRPr lang="en-US" altLang="zh-CN" dirty="0"/>
          </a:p>
          <a:p>
            <a:pPr marL="0" indent="0">
              <a:buNone/>
            </a:pP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t>12</a:t>
            </a:fld>
            <a:endParaRPr lang="zh-TW" altLang="en-US"/>
          </a:p>
        </p:txBody>
      </p:sp>
      <p:sp>
        <p:nvSpPr>
          <p:cNvPr id="5" name="矩形: 圆角 4"/>
          <p:cNvSpPr/>
          <p:nvPr/>
        </p:nvSpPr>
        <p:spPr>
          <a:xfrm>
            <a:off x="2048857" y="2863981"/>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400" y="1255688"/>
            <a:ext cx="11364780" cy="1253833"/>
          </a:xfrm>
        </p:spPr>
        <p:txBody>
          <a:bodyPr/>
          <a:lstStyle/>
          <a:p>
            <a:pPr marL="0" indent="0">
              <a:buNone/>
            </a:pPr>
            <a:endParaRPr lang="en-US" altLang="zh-CN" dirty="0"/>
          </a:p>
          <a:p>
            <a:pPr marL="0" indent="0">
              <a:buNone/>
            </a:pPr>
            <a:endParaRPr lang="en-US" altLang="zh-CN" dirty="0"/>
          </a:p>
          <a:p>
            <a:pPr marL="0" indent="0">
              <a:buNone/>
            </a:pPr>
            <a:endParaRPr lang="en-US" altLang="zh-CN" dirty="0"/>
          </a:p>
        </p:txBody>
      </p:sp>
      <p:sp>
        <p:nvSpPr>
          <p:cNvPr id="2" name="内容占位符 6"/>
          <p:cNvSpPr>
            <a:spLocks noGrp="1"/>
          </p:cNvSpPr>
          <p:nvPr>
            <p:ph idx="13"/>
          </p:nvPr>
        </p:nvSpPr>
        <p:spPr>
          <a:xfrm>
            <a:off x="406400" y="582613"/>
            <a:ext cx="11364913" cy="487362"/>
          </a:xfrm>
        </p:spPr>
        <p:txBody>
          <a:bodyPr/>
          <a:lstStyle/>
          <a:p>
            <a:r>
              <a:rPr lang="zh-CN" altLang="en-US" dirty="0"/>
              <a:t>基於數學模型的決策方法：智能駕駛員模型</a:t>
            </a:r>
          </a:p>
        </p:txBody>
      </p:sp>
      <p:sp>
        <p:nvSpPr>
          <p:cNvPr id="3" name="文本框 2"/>
          <p:cNvSpPr txBox="1"/>
          <p:nvPr/>
        </p:nvSpPr>
        <p:spPr>
          <a:xfrm>
            <a:off x="397897" y="1159130"/>
            <a:ext cx="11560062" cy="952184"/>
          </a:xfrm>
          <a:prstGeom prst="rect">
            <a:avLst/>
          </a:prstGeom>
          <a:noFill/>
        </p:spPr>
        <p:txBody>
          <a:bodyPr wrap="square" rtlCol="0">
            <a:spAutoFit/>
          </a:bodyPr>
          <a:lstStyle/>
          <a:p>
            <a:pPr marL="398780" indent="-398780">
              <a:lnSpc>
                <a:spcPct val="125000"/>
              </a:lnSpc>
              <a:buClr>
                <a:srgbClr val="0A66AD"/>
              </a:buClr>
              <a:buFont typeface="Wingdings" panose="05000000000000000000" pitchFamily="2" charset="2"/>
              <a:buChar char="n"/>
            </a:pPr>
            <a:r>
              <a:rPr lang="zh-TW" altLang="en-US" sz="2400" dirty="0">
                <a:latin typeface="黑体" panose="02010609060101010101" pitchFamily="49" charset="-122"/>
                <a:ea typeface="黑体" panose="02010609060101010101" pitchFamily="49" charset="-122"/>
                <a:cs typeface="Times New Roman" panose="02020603050405020304" pitchFamily="18" charset="0"/>
              </a:rPr>
              <a:t>基於數學模型的</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決策方法</a:t>
            </a:r>
            <a:r>
              <a:rPr lang="zh-TW" altLang="en-US" sz="2400" dirty="0">
                <a:latin typeface="黑体" panose="02010609060101010101" pitchFamily="49" charset="-122"/>
                <a:ea typeface="黑体" panose="02010609060101010101" pitchFamily="49" charset="-122"/>
                <a:cs typeface="Times New Roman" panose="02020603050405020304" pitchFamily="18" charset="0"/>
              </a:rPr>
              <a:t>是指利用預定義的數學公式</a:t>
            </a:r>
            <a:r>
              <a:rPr lang="zh-CN" altLang="en-US" sz="2400" dirty="0">
                <a:latin typeface="黑体" panose="02010609060101010101" pitchFamily="49" charset="-122"/>
                <a:ea typeface="黑体" panose="02010609060101010101" pitchFamily="49" charset="-122"/>
                <a:cs typeface="Times New Roman" panose="02020603050405020304" pitchFamily="18" charset="0"/>
              </a:rPr>
              <a:t>、物理模型直接輸出低層的車輛控制指令（加速度、轉向角）</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4" name="文本框 3"/>
          <p:cNvSpPr txBox="1"/>
          <p:nvPr/>
        </p:nvSpPr>
        <p:spPr>
          <a:xfrm>
            <a:off x="406400" y="2242763"/>
            <a:ext cx="1082567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例如：</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highway_env</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中周圍車輛的縱向控制模型</a:t>
            </a:r>
            <a:r>
              <a:rPr lang="en-US" altLang="zh-CN" sz="2400" dirty="0">
                <a:latin typeface="黑体" panose="02010609060101010101" pitchFamily="49" charset="-122"/>
                <a:ea typeface="黑体" panose="02010609060101010101" pitchFamily="49" charset="-122"/>
                <a:cs typeface="Times New Roman" panose="02020603050405020304" pitchFamily="18" charset="0"/>
              </a:rPr>
              <a:t>IDM</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模型，就屬於這類方法</a:t>
            </a:r>
          </a:p>
        </p:txBody>
      </p:sp>
      <p:sp>
        <p:nvSpPr>
          <p:cNvPr id="5" name="文本框 4"/>
          <p:cNvSpPr txBox="1"/>
          <p:nvPr/>
        </p:nvSpPr>
        <p:spPr>
          <a:xfrm>
            <a:off x="406400" y="2793583"/>
            <a:ext cx="11560062" cy="968663"/>
          </a:xfrm>
          <a:prstGeom prst="rect">
            <a:avLst/>
          </a:prstGeom>
          <a:noFill/>
        </p:spPr>
        <p:txBody>
          <a:bodyPr wrap="square" rtlCol="0">
            <a:spAutoFit/>
          </a:bodyPr>
          <a:lstStyle/>
          <a:p>
            <a:pPr>
              <a:lnSpc>
                <a:spcPct val="125000"/>
              </a:lnSpc>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IDM, Intelligent Driver Model</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（智能駕駛員模型），是一種基於物理規律，用於模擬車輛在高速公路或城市道路上的人類駕駛員跟車行爲的模型。</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4472" y="3934788"/>
            <a:ext cx="9817477" cy="1089518"/>
          </a:xfrm>
          <a:prstGeom prst="rect">
            <a:avLst/>
          </a:prstGeom>
        </p:spPr>
      </p:pic>
      <p:sp>
        <p:nvSpPr>
          <p:cNvPr id="15" name="左大括号 14"/>
          <p:cNvSpPr/>
          <p:nvPr/>
        </p:nvSpPr>
        <p:spPr>
          <a:xfrm rot="16200000">
            <a:off x="4794066" y="3012443"/>
            <a:ext cx="79874" cy="3943856"/>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rgbClr val="FF0000"/>
              </a:solidFill>
            </a:endParaRPr>
          </a:p>
        </p:txBody>
      </p:sp>
      <p:sp>
        <p:nvSpPr>
          <p:cNvPr id="17" name="文本框 16"/>
          <p:cNvSpPr txBox="1"/>
          <p:nvPr/>
        </p:nvSpPr>
        <p:spPr>
          <a:xfrm>
            <a:off x="4338554" y="5049525"/>
            <a:ext cx="1254967" cy="369332"/>
          </a:xfrm>
          <a:prstGeom prst="rect">
            <a:avLst/>
          </a:prstGeom>
          <a:noFill/>
        </p:spPr>
        <p:txBody>
          <a:bodyPr wrap="square">
            <a:spAutoFit/>
          </a:bodyPr>
          <a:lstStyle/>
          <a:p>
            <a:r>
              <a:rPr lang="zh-CN" altLang="en-US" b="1" dirty="0">
                <a:solidFill>
                  <a:srgbClr val="FF0000"/>
                </a:solidFill>
              </a:rPr>
              <a:t>自由流項</a:t>
            </a:r>
          </a:p>
        </p:txBody>
      </p:sp>
      <p:sp>
        <p:nvSpPr>
          <p:cNvPr id="18" name="左大括号 17"/>
          <p:cNvSpPr/>
          <p:nvPr/>
        </p:nvSpPr>
        <p:spPr>
          <a:xfrm rot="16200000">
            <a:off x="9026526" y="3138281"/>
            <a:ext cx="164849" cy="3777155"/>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19" name="文本框 18"/>
          <p:cNvSpPr txBox="1"/>
          <p:nvPr/>
        </p:nvSpPr>
        <p:spPr>
          <a:xfrm>
            <a:off x="8672072" y="5129133"/>
            <a:ext cx="1254967" cy="369332"/>
          </a:xfrm>
          <a:prstGeom prst="rect">
            <a:avLst/>
          </a:prstGeom>
          <a:noFill/>
        </p:spPr>
        <p:txBody>
          <a:bodyPr wrap="square">
            <a:spAutoFit/>
          </a:bodyPr>
          <a:lstStyle/>
          <a:p>
            <a:r>
              <a:rPr lang="zh-CN" altLang="en-US" b="1" dirty="0">
                <a:solidFill>
                  <a:srgbClr val="FF0000"/>
                </a:solidFill>
              </a:rPr>
              <a:t>互动项</a:t>
            </a:r>
          </a:p>
        </p:txBody>
      </p:sp>
      <p:sp>
        <p:nvSpPr>
          <p:cNvPr id="20" name="文本框 19"/>
          <p:cNvSpPr txBox="1"/>
          <p:nvPr/>
        </p:nvSpPr>
        <p:spPr>
          <a:xfrm>
            <a:off x="416560" y="5455536"/>
            <a:ext cx="11541399" cy="952184"/>
          </a:xfrm>
          <a:prstGeom prst="rect">
            <a:avLst/>
          </a:prstGeom>
          <a:noFill/>
        </p:spPr>
        <p:txBody>
          <a:bodyPr wrap="square" rtlCol="0">
            <a:spAutoFit/>
          </a:bodyPr>
          <a:lstStyle/>
          <a:p>
            <a:pPr>
              <a:lnSpc>
                <a:spcPct val="125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IDM</a:t>
            </a:r>
            <a:r>
              <a:rPr lang="zh-CN" altLang="en-US" sz="2400" dirty="0">
                <a:latin typeface="黑体" panose="02010609060101010101" pitchFamily="49" charset="-122"/>
                <a:ea typeface="黑体" panose="02010609060101010101" pitchFamily="49" charset="-122"/>
              </a:rPr>
              <a:t>的加速度公式考慮駕駛的兩個方面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自由流項</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無前車干擾時的理想加速）和互動項</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與前車保持安全距離</a:t>
            </a:r>
            <a:r>
              <a:rPr lang="en-US" altLang="zh-CN"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244531"/>
            <a:ext cx="11364780" cy="257070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基於數學模型的決策方法</a:t>
            </a:r>
            <a:r>
              <a:rPr lang="en-US" altLang="zh-CN" dirty="0"/>
              <a:t>:</a:t>
            </a:r>
            <a:r>
              <a:rPr lang="zh-CN" altLang="en-US" dirty="0"/>
              <a:t>：綫性控制模型</a:t>
            </a:r>
            <a:r>
              <a:rPr lang="en-US" altLang="zh-CN" dirty="0"/>
              <a:t> </a:t>
            </a:r>
            <a:endParaRPr lang="zh-CN" altLang="en-US" dirty="0"/>
          </a:p>
        </p:txBody>
      </p:sp>
      <p:sp>
        <p:nvSpPr>
          <p:cNvPr id="2" name="文本框 1"/>
          <p:cNvSpPr txBox="1"/>
          <p:nvPr>
            <p:custDataLst>
              <p:tags r:id="rId1"/>
            </p:custDataLst>
          </p:nvPr>
        </p:nvSpPr>
        <p:spPr>
          <a:xfrm>
            <a:off x="420442" y="1155582"/>
            <a:ext cx="11476183" cy="952184"/>
          </a:xfrm>
          <a:prstGeom prst="rect">
            <a:avLst/>
          </a:prstGeom>
          <a:noFill/>
        </p:spPr>
        <p:txBody>
          <a:bodyPr wrap="square" rtlCol="0">
            <a:spAutoFit/>
          </a:bodyPr>
          <a:lstStyle/>
          <a:p>
            <a:pPr marL="398780" indent="-398780">
              <a:lnSpc>
                <a:spcPct val="125000"/>
              </a:lnSpc>
              <a:buClr>
                <a:srgbClr val="0A66AD"/>
              </a:buClr>
              <a:buFont typeface="Wingdings" panose="05000000000000000000" pitchFamily="2" charset="2"/>
              <a:buChar char="n"/>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LinearVehicle</a:t>
            </a:r>
            <a:r>
              <a:rPr lang="en-US" altLang="zh-CN" sz="2400" dirty="0">
                <a:latin typeface="黑体" panose="02010609060101010101" pitchFamily="49" charset="-122"/>
                <a:ea typeface="黑体" panose="02010609060101010101" pitchFamily="49" charset="-122"/>
                <a:cs typeface="Times New Roman" panose="02020603050405020304" pitchFamily="18" charset="0"/>
              </a:rPr>
              <a:t> </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是基于线性控制的车辆模型，也是直接通过数学公式控制加速度和转向角。</a:t>
            </a:r>
          </a:p>
        </p:txBody>
      </p:sp>
      <p:pic>
        <p:nvPicPr>
          <p:cNvPr id="5" name="图片 4"/>
          <p:cNvPicPr>
            <a:picLocks noChangeAspect="1"/>
          </p:cNvPicPr>
          <p:nvPr>
            <p:custDataLst>
              <p:tags r:id="rId2"/>
            </p:custDataLst>
          </p:nvPr>
        </p:nvPicPr>
        <p:blipFill>
          <a:blip r:embed="rId10"/>
          <a:stretch>
            <a:fillRect/>
          </a:stretch>
        </p:blipFill>
        <p:spPr>
          <a:xfrm>
            <a:off x="2079773" y="1676661"/>
            <a:ext cx="4381204" cy="395265"/>
          </a:xfrm>
          <a:prstGeom prst="rect">
            <a:avLst/>
          </a:prstGeom>
        </p:spPr>
      </p:pic>
      <p:pic>
        <p:nvPicPr>
          <p:cNvPr id="13" name="图片 12"/>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13457" y="2817603"/>
            <a:ext cx="11545575" cy="630246"/>
          </a:xfrm>
          <a:prstGeom prst="rect">
            <a:avLst/>
          </a:prstGeom>
        </p:spPr>
      </p:pic>
      <p:sp>
        <p:nvSpPr>
          <p:cNvPr id="14" name="文本框 13"/>
          <p:cNvSpPr txBox="1"/>
          <p:nvPr>
            <p:custDataLst>
              <p:tags r:id="rId4"/>
            </p:custDataLst>
          </p:nvPr>
        </p:nvSpPr>
        <p:spPr>
          <a:xfrm>
            <a:off x="281707" y="2391091"/>
            <a:ext cx="5487038" cy="461665"/>
          </a:xfrm>
          <a:prstGeom prst="rect">
            <a:avLst/>
          </a:prstGeom>
          <a:noFill/>
        </p:spPr>
        <p:txBody>
          <a:bodyPr wrap="square" rtlCol="0">
            <a:spAutoFit/>
          </a:bodyPr>
          <a:lstStyle/>
          <a:p>
            <a:r>
              <a:rPr lang="en-US" altLang="zh-CN" sz="2400" dirty="0">
                <a:solidFill>
                  <a:srgbClr val="0070C0"/>
                </a:solidFill>
                <a:latin typeface="黑体" panose="02010609060101010101" pitchFamily="49" charset="-122"/>
                <a:ea typeface="黑体" panose="02010609060101010101" pitchFamily="49" charset="-122"/>
              </a:rPr>
              <a:t>(1)</a:t>
            </a:r>
            <a:r>
              <a:rPr lang="zh-CN" altLang="en-US" sz="2400" dirty="0">
                <a:solidFill>
                  <a:srgbClr val="0070C0"/>
                </a:solidFill>
                <a:latin typeface="黑体" panose="02010609060101010101" pitchFamily="49" charset="-122"/>
                <a:ea typeface="黑体" panose="02010609060101010101" pitchFamily="49" charset="-122"/>
              </a:rPr>
              <a:t>加速度的計算</a:t>
            </a:r>
            <a:r>
              <a:rPr lang="en-US" altLang="zh-CN" sz="2400" dirty="0">
                <a:solidFill>
                  <a:srgbClr val="0070C0"/>
                </a:solidFill>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考慮三個特徵</a:t>
            </a:r>
            <a:r>
              <a:rPr lang="en-US" altLang="zh-CN" sz="2400" dirty="0">
                <a:latin typeface="黑体" panose="02010609060101010101" pitchFamily="49" charset="-122"/>
                <a:ea typeface="黑体" panose="02010609060101010101" pitchFamily="49" charset="-122"/>
              </a:rPr>
              <a:t> </a:t>
            </a:r>
            <a:endParaRPr lang="zh-CN" altLang="en-US" sz="2400" dirty="0">
              <a:latin typeface="黑体" panose="02010609060101010101" pitchFamily="49" charset="-122"/>
              <a:ea typeface="黑体" panose="02010609060101010101" pitchFamily="49" charset="-122"/>
            </a:endParaRPr>
          </a:p>
        </p:txBody>
      </p:sp>
      <p:sp>
        <p:nvSpPr>
          <p:cNvPr id="18" name="文本框 17"/>
          <p:cNvSpPr txBox="1"/>
          <p:nvPr>
            <p:custDataLst>
              <p:tags r:id="rId5"/>
            </p:custDataLst>
          </p:nvPr>
        </p:nvSpPr>
        <p:spPr>
          <a:xfrm>
            <a:off x="281707" y="3784133"/>
            <a:ext cx="9157190" cy="490519"/>
          </a:xfrm>
          <a:prstGeom prst="rect">
            <a:avLst/>
          </a:prstGeom>
          <a:noFill/>
        </p:spPr>
        <p:txBody>
          <a:bodyPr wrap="square" rtlCol="0">
            <a:spAutoFit/>
          </a:bodyPr>
          <a:lstStyle/>
          <a:p>
            <a:pPr>
              <a:lnSpc>
                <a:spcPct val="125000"/>
              </a:lnSpc>
            </a:pPr>
            <a:r>
              <a:rPr lang="en-US" altLang="zh-CN" sz="2400" dirty="0">
                <a:solidFill>
                  <a:srgbClr val="0070C0"/>
                </a:solidFill>
                <a:latin typeface="黑体" panose="02010609060101010101" pitchFamily="49" charset="-122"/>
                <a:ea typeface="黑体" panose="02010609060101010101" pitchFamily="49" charset="-122"/>
              </a:rPr>
              <a:t>(2)</a:t>
            </a:r>
            <a:r>
              <a:rPr lang="zh-CN" altLang="en-US" sz="2400" dirty="0">
                <a:solidFill>
                  <a:srgbClr val="0070C0"/>
                </a:solidFill>
                <a:latin typeface="黑体" panose="02010609060101010101" pitchFamily="49" charset="-122"/>
                <a:ea typeface="黑体" panose="02010609060101010101" pitchFamily="49" charset="-122"/>
              </a:rPr>
              <a:t>轉向角的計算</a:t>
            </a:r>
            <a:r>
              <a:rPr lang="en-US" altLang="zh-CN" sz="2400" dirty="0">
                <a:solidFill>
                  <a:srgbClr val="0070C0"/>
                </a:solidFill>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考慮兩個特徵</a:t>
            </a:r>
            <a:endParaRPr lang="en-US" altLang="zh-CN" sz="2400" dirty="0">
              <a:latin typeface="黑体" panose="02010609060101010101" pitchFamily="49" charset="-122"/>
              <a:ea typeface="黑体" panose="02010609060101010101" pitchFamily="49" charset="-122"/>
            </a:endParaRPr>
          </a:p>
        </p:txBody>
      </p:sp>
      <p:pic>
        <p:nvPicPr>
          <p:cNvPr id="21" name="图片 20"/>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tretch>
            <a:fillRect/>
          </a:stretch>
        </p:blipFill>
        <p:spPr>
          <a:xfrm>
            <a:off x="333078" y="4259717"/>
            <a:ext cx="9693572" cy="591683"/>
          </a:xfrm>
          <a:prstGeom prst="rect">
            <a:avLst/>
          </a:prstGeom>
        </p:spPr>
      </p:pic>
      <p:sp>
        <p:nvSpPr>
          <p:cNvPr id="22" name="文本框 21"/>
          <p:cNvSpPr txBox="1"/>
          <p:nvPr>
            <p:custDataLst>
              <p:tags r:id="rId7"/>
            </p:custDataLst>
          </p:nvPr>
        </p:nvSpPr>
        <p:spPr>
          <a:xfrm>
            <a:off x="385746" y="5056186"/>
            <a:ext cx="11545574" cy="968663"/>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事實上，我們可以通過修改這些權重，來修改周圍車輛的行爲，</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highway_env</a:t>
            </a:r>
            <a:r>
              <a:rPr lang="zh-CN" altLang="en-US" sz="2400" dirty="0">
                <a:latin typeface="黑体" panose="02010609060101010101" pitchFamily="49" charset="-122"/>
                <a:ea typeface="黑体" panose="02010609060101010101" pitchFamily="49" charset="-122"/>
              </a:rPr>
              <a:t>源碼已經實現了這一點。</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6"/>
          <p:cNvSpPr>
            <a:spLocks noGrp="1"/>
          </p:cNvSpPr>
          <p:nvPr>
            <p:ph idx="13"/>
          </p:nvPr>
        </p:nvSpPr>
        <p:spPr>
          <a:xfrm>
            <a:off x="406400" y="582613"/>
            <a:ext cx="11364913" cy="487362"/>
          </a:xfrm>
        </p:spPr>
        <p:txBody>
          <a:bodyPr/>
          <a:lstStyle/>
          <a:p>
            <a:r>
              <a:rPr lang="zh-CN" altLang="en-US" dirty="0"/>
              <a:t>基於規則的自動駕駛决策方法：總結</a:t>
            </a:r>
          </a:p>
        </p:txBody>
      </p:sp>
      <p:pic>
        <p:nvPicPr>
          <p:cNvPr id="24" name="图形 2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7174" y="1225551"/>
            <a:ext cx="10140950" cy="504983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6"/>
          <p:cNvSpPr>
            <a:spLocks noGrp="1"/>
          </p:cNvSpPr>
          <p:nvPr>
            <p:ph idx="13"/>
          </p:nvPr>
        </p:nvSpPr>
        <p:spPr>
          <a:xfrm>
            <a:off x="406400" y="582613"/>
            <a:ext cx="11364913" cy="487362"/>
          </a:xfrm>
        </p:spPr>
        <p:txBody>
          <a:bodyPr/>
          <a:lstStyle/>
          <a:p>
            <a:r>
              <a:rPr lang="zh-CN" altLang="en-US" dirty="0"/>
              <a:t>基於規則方法的局限性</a:t>
            </a:r>
          </a:p>
        </p:txBody>
      </p:sp>
      <p:sp>
        <p:nvSpPr>
          <p:cNvPr id="5" name="文本框 4"/>
          <p:cNvSpPr txBox="1"/>
          <p:nvPr/>
        </p:nvSpPr>
        <p:spPr>
          <a:xfrm>
            <a:off x="400305" y="1146702"/>
            <a:ext cx="11546788" cy="1430328"/>
          </a:xfrm>
          <a:prstGeom prst="rect">
            <a:avLst/>
          </a:prstGeom>
          <a:noFill/>
        </p:spPr>
        <p:txBody>
          <a:bodyPr wrap="square">
            <a:spAutoFit/>
          </a:bodyPr>
          <a:lstStyle/>
          <a:p>
            <a:pPr marL="342900" indent="-342900">
              <a:lnSpc>
                <a:spcPct val="125000"/>
              </a:lnSpc>
              <a:buClr>
                <a:srgbClr val="0A66AD"/>
              </a:buClr>
              <a:buFont typeface="Wingdings" panose="05000000000000000000" pitchFamily="2" charset="2"/>
              <a:buChar char="n"/>
            </a:pPr>
            <a:r>
              <a:rPr lang="zh-TW" altLang="en-US" sz="2400" dirty="0">
                <a:latin typeface="Times New Roman" panose="02020603050405020304" pitchFamily="18" charset="0"/>
                <a:ea typeface="黑体" panose="02010609060101010101" pitchFamily="49" charset="-122"/>
                <a:cs typeface="Times New Roman" panose="02020603050405020304" pitchFamily="18" charset="0"/>
              </a:rPr>
              <a:t>基於規則的系統雖然在一些簡單情況下表現不錯，</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但隨著場景複雜度的增加，需要編寫大量規則才能覆蓋所有情況。此外，面對駕駛場景中一些突發情況，由於規則庫沒有相應的應對方法，也可能造成危險。</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思想气泡: 云 6"/>
          <p:cNvSpPr/>
          <p:nvPr/>
        </p:nvSpPr>
        <p:spPr>
          <a:xfrm>
            <a:off x="586196" y="5162405"/>
            <a:ext cx="4997497" cy="1128376"/>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能否讓智能體自主且自適應的學習駕駛策略？</a:t>
            </a:r>
          </a:p>
        </p:txBody>
      </p:sp>
      <p:pic>
        <p:nvPicPr>
          <p:cNvPr id="16" name="图片 15" descr="电脑萤幕画面&#10;&#10;AI 生成的内容可能不正确。"/>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345" y="3785262"/>
            <a:ext cx="5155200" cy="1288800"/>
          </a:xfrm>
          <a:prstGeom prst="rect">
            <a:avLst/>
          </a:prstGeom>
        </p:spPr>
      </p:pic>
      <p:pic>
        <p:nvPicPr>
          <p:cNvPr id="17" name="图片 16" descr="电脑萤幕画面&#10;&#10;AI 生成的内容可能不正确。"/>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8306" y="3778054"/>
            <a:ext cx="5338787" cy="1286864"/>
          </a:xfrm>
          <a:prstGeom prst="rect">
            <a:avLst/>
          </a:prstGeom>
        </p:spPr>
      </p:pic>
      <p:sp>
        <p:nvSpPr>
          <p:cNvPr id="18" name="文本框 17"/>
          <p:cNvSpPr txBox="1"/>
          <p:nvPr/>
        </p:nvSpPr>
        <p:spPr>
          <a:xfrm>
            <a:off x="1139386" y="3309299"/>
            <a:ext cx="3521724" cy="369332"/>
          </a:xfrm>
          <a:prstGeom prst="rect">
            <a:avLst/>
          </a:prstGeom>
          <a:noFill/>
        </p:spPr>
        <p:txBody>
          <a:bodyPr wrap="square" rtlCol="0">
            <a:spAutoFit/>
          </a:bodyPr>
          <a:lstStyle/>
          <a:p>
            <a:r>
              <a:rPr lang="zh-CN" altLang="en-US" dirty="0">
                <a:solidFill>
                  <a:srgbClr val="FF0000"/>
                </a:solidFill>
                <a:latin typeface="黑体" panose="02010609060101010101" pitchFamily="49" charset="-122"/>
                <a:ea typeface="黑体" panose="02010609060101010101" pitchFamily="49" charset="-122"/>
              </a:rPr>
              <a:t>規則中沒有單獨考慮靜止障礙物</a:t>
            </a:r>
          </a:p>
        </p:txBody>
      </p:sp>
      <p:sp>
        <p:nvSpPr>
          <p:cNvPr id="19" name="文本框 18"/>
          <p:cNvSpPr txBox="1"/>
          <p:nvPr/>
        </p:nvSpPr>
        <p:spPr>
          <a:xfrm>
            <a:off x="8127440" y="3309545"/>
            <a:ext cx="2925174" cy="369332"/>
          </a:xfrm>
          <a:prstGeom prst="rect">
            <a:avLst/>
          </a:prstGeom>
          <a:noFill/>
        </p:spPr>
        <p:txBody>
          <a:bodyPr wrap="square" rtlCol="0">
            <a:spAutoFit/>
          </a:bodyPr>
          <a:lstStyle/>
          <a:p>
            <a:r>
              <a:rPr lang="zh-CN" altLang="en-US" dirty="0">
                <a:solidFill>
                  <a:srgbClr val="FF0000"/>
                </a:solidFill>
                <a:latin typeface="黑体" panose="02010609060101010101" pitchFamily="49" charset="-122"/>
                <a:ea typeface="黑体" panose="02010609060101010101" pitchFamily="49" charset="-122"/>
              </a:rPr>
              <a:t>規則中考慮了靜止障礙物</a:t>
            </a:r>
          </a:p>
        </p:txBody>
      </p:sp>
      <p:sp>
        <p:nvSpPr>
          <p:cNvPr id="23" name="文本框 22"/>
          <p:cNvSpPr txBox="1"/>
          <p:nvPr/>
        </p:nvSpPr>
        <p:spPr>
          <a:xfrm>
            <a:off x="282946" y="2793793"/>
            <a:ext cx="11781505" cy="506998"/>
          </a:xfrm>
          <a:prstGeom prst="rect">
            <a:avLst/>
          </a:prstGeom>
          <a:noFill/>
        </p:spPr>
        <p:txBody>
          <a:bodyPr wrap="square" rtlCol="0">
            <a:spAutoFit/>
          </a:bodyPr>
          <a:lstStyle/>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比如，如果自動駕駛汽車仅把障礙物當作靜止的前車，可能導致來不及減速而發生碰撞。</a:t>
            </a:r>
          </a:p>
        </p:txBody>
      </p:sp>
      <p:sp>
        <p:nvSpPr>
          <p:cNvPr id="3" name="文本框 2"/>
          <p:cNvSpPr txBox="1"/>
          <p:nvPr/>
        </p:nvSpPr>
        <p:spPr>
          <a:xfrm>
            <a:off x="5864728" y="5321280"/>
            <a:ext cx="5338787" cy="954107"/>
          </a:xfrm>
          <a:prstGeom prst="rect">
            <a:avLst/>
          </a:prstGeom>
          <a:noFill/>
        </p:spPr>
        <p:txBody>
          <a:bodyPr wrap="square" rtlCol="0">
            <a:spAutoFit/>
          </a:bodyPr>
          <a:lstStyle/>
          <a:p>
            <a:r>
              <a:rPr lang="zh-CN" altLang="en-US" sz="2800" dirty="0">
                <a:solidFill>
                  <a:srgbClr val="FF0000"/>
                </a:solidFill>
                <a:latin typeface="黑体" panose="02010609060101010101" pitchFamily="49" charset="-122"/>
                <a:ea typeface="黑体" panose="02010609060101010101" pitchFamily="49" charset="-122"/>
              </a:rPr>
              <a:t>强化學習？</a:t>
            </a:r>
            <a:endParaRPr lang="en-US" altLang="zh-CN" sz="2800" dirty="0">
              <a:solidFill>
                <a:srgbClr val="FF0000"/>
              </a:solidFill>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优点</a:t>
            </a:r>
            <a:r>
              <a:rPr lang="zh-CN" altLang="en-US" sz="2800" dirty="0">
                <a:latin typeface="黑体" panose="02010609060101010101" pitchFamily="49" charset="-122"/>
                <a:ea typeface="黑体" panose="02010609060101010101" pitchFamily="49" charset="-122"/>
                <a:sym typeface="Wingdings" panose="05000000000000000000" pitchFamily="2" charset="2"/>
              </a:rPr>
              <a:t>：</a:t>
            </a:r>
            <a:r>
              <a:rPr lang="en-US" altLang="zh-CN" sz="2800" dirty="0">
                <a:solidFill>
                  <a:schemeClr val="tx1">
                    <a:lumMod val="95000"/>
                    <a:lumOff val="5000"/>
                  </a:schemeClr>
                </a:solidFill>
                <a:latin typeface="黑体" panose="02010609060101010101" pitchFamily="49" charset="-122"/>
                <a:ea typeface="黑体" panose="02010609060101010101" pitchFamily="49" charset="-122"/>
                <a:sym typeface="Wingdings" panose="05000000000000000000" pitchFamily="2" charset="2"/>
              </a:rPr>
              <a:t>(1)</a:t>
            </a:r>
            <a:r>
              <a:rPr lang="zh-CN" altLang="en-US" sz="2800" dirty="0">
                <a:solidFill>
                  <a:schemeClr val="tx1">
                    <a:lumMod val="95000"/>
                    <a:lumOff val="5000"/>
                  </a:schemeClr>
                </a:solidFill>
                <a:latin typeface="黑体" panose="02010609060101010101" pitchFamily="49" charset="-122"/>
                <a:ea typeface="黑体" panose="02010609060101010101" pitchFamily="49" charset="-122"/>
              </a:rPr>
              <a:t>自主性 </a:t>
            </a:r>
            <a:r>
              <a:rPr lang="en-US" altLang="zh-CN" sz="2800" dirty="0">
                <a:solidFill>
                  <a:schemeClr val="tx1">
                    <a:lumMod val="95000"/>
                    <a:lumOff val="5000"/>
                  </a:schemeClr>
                </a:solidFill>
                <a:latin typeface="黑体" panose="02010609060101010101" pitchFamily="49" charset="-122"/>
                <a:ea typeface="黑体" panose="02010609060101010101" pitchFamily="49" charset="-122"/>
              </a:rPr>
              <a:t>(2)</a:t>
            </a:r>
            <a:r>
              <a:rPr lang="zh-CN" altLang="en-US" sz="2800" dirty="0">
                <a:solidFill>
                  <a:schemeClr val="tx1">
                    <a:lumMod val="95000"/>
                    <a:lumOff val="5000"/>
                  </a:schemeClr>
                </a:solidFill>
                <a:latin typeface="黑体" panose="02010609060101010101" pitchFamily="49" charset="-122"/>
                <a:ea typeface="黑体" panose="02010609060101010101" pitchFamily="49" charset="-122"/>
              </a:rPr>
              <a:t>自适应性</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2" name="内容占位符 6"/>
          <p:cNvSpPr>
            <a:spLocks noGrp="1"/>
          </p:cNvSpPr>
          <p:nvPr>
            <p:ph idx="13"/>
          </p:nvPr>
        </p:nvSpPr>
        <p:spPr>
          <a:xfrm>
            <a:off x="406400" y="582613"/>
            <a:ext cx="11364913" cy="487362"/>
          </a:xfrm>
        </p:spPr>
        <p:txBody>
          <a:bodyPr/>
          <a:lstStyle/>
          <a:p>
            <a:r>
              <a:rPr lang="zh-CN" altLang="en-US" dirty="0"/>
              <a:t>如何利用基於規則的決策模型</a:t>
            </a:r>
          </a:p>
        </p:txBody>
      </p:sp>
      <p:sp>
        <p:nvSpPr>
          <p:cNvPr id="8" name="AutoShape 2" descr="爆火的端到端如何加速智驾落地？ - OFweek人工智能网"/>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AutoShape 4" descr="神经网络(Neural Network) 初探« Qubic's Website"/>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9" name="图片 18"/>
          <p:cNvPicPr>
            <a:picLocks noChangeAspect="1"/>
          </p:cNvPicPr>
          <p:nvPr/>
        </p:nvPicPr>
        <p:blipFill>
          <a:blip r:embed="rId3"/>
          <a:stretch>
            <a:fillRect/>
          </a:stretch>
        </p:blipFill>
        <p:spPr>
          <a:xfrm>
            <a:off x="420444" y="1325303"/>
            <a:ext cx="10983446" cy="2247900"/>
          </a:xfrm>
          <a:prstGeom prst="rect">
            <a:avLst/>
          </a:prstGeom>
        </p:spPr>
      </p:pic>
      <p:sp>
        <p:nvSpPr>
          <p:cNvPr id="20" name="文本框 19"/>
          <p:cNvSpPr txBox="1"/>
          <p:nvPr/>
        </p:nvSpPr>
        <p:spPr>
          <a:xfrm>
            <a:off x="406400" y="3623566"/>
            <a:ext cx="11836401" cy="2798843"/>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基於規則的車輛</a:t>
            </a:r>
            <a:r>
              <a:rPr lang="zh-CN" altLang="en-US" sz="2400" dirty="0">
                <a:solidFill>
                  <a:srgbClr val="FF0000"/>
                </a:solidFill>
                <a:latin typeface="黑体" panose="02010609060101010101" pitchFamily="49" charset="-122"/>
                <a:ea typeface="黑体" panose="02010609060101010101" pitchFamily="49" charset="-122"/>
              </a:rPr>
              <a:t>通常</a:t>
            </a:r>
            <a:r>
              <a:rPr lang="zh-CN" altLang="en-US" sz="2400" dirty="0">
                <a:latin typeface="黑体" panose="02010609060101010101" pitchFamily="49" charset="-122"/>
                <a:ea typeface="黑体" panose="02010609060101010101" pitchFamily="49" charset="-122"/>
              </a:rPr>
              <a:t>作爲仿真環境中的</a:t>
            </a:r>
            <a:r>
              <a:rPr lang="zh-CN" altLang="en-US" sz="2400" b="1" dirty="0">
                <a:solidFill>
                  <a:srgbClr val="0070C0"/>
                </a:solidFill>
                <a:latin typeface="黑体" panose="02010609060101010101" pitchFamily="49" charset="-122"/>
                <a:ea typeface="黑体" panose="02010609060101010101" pitchFamily="49" charset="-122"/>
              </a:rPr>
              <a:t>周圍車輛</a:t>
            </a:r>
            <a:r>
              <a:rPr lang="en-US" altLang="zh-CN" sz="2400" dirty="0">
                <a:latin typeface="黑体" panose="02010609060101010101" pitchFamily="49" charset="-122"/>
                <a:ea typeface="黑体" panose="02010609060101010101" pitchFamily="49" charset="-122"/>
              </a:rPr>
              <a:t>(</a:t>
            </a:r>
            <a:r>
              <a:rPr lang="zh-CN" altLang="en-US" sz="2400" b="1" dirty="0">
                <a:solidFill>
                  <a:srgbClr val="0070C0"/>
                </a:solidFill>
                <a:latin typeface="黑体" panose="02010609060101010101" pitchFamily="49" charset="-122"/>
                <a:ea typeface="黑体" panose="02010609060101010101" pitchFamily="49" charset="-122"/>
              </a:rPr>
              <a:t>也可以配置為自車</a:t>
            </a:r>
            <a:r>
              <a:rPr lang="en-US" altLang="zh-CN" sz="2400" dirty="0">
                <a:latin typeface="黑体" panose="02010609060101010101" pitchFamily="49" charset="-122"/>
                <a:ea typeface="黑体" panose="02010609060101010101" pitchFamily="49" charset="-122"/>
              </a:rPr>
              <a:t>): </a:t>
            </a:r>
          </a:p>
          <a:p>
            <a:pPr marL="285750" indent="-28575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不需要訓練，實時性好，而且通常具有一定的汎化能力，可以快速部署在任意駕駛場景。</a:t>
            </a:r>
            <a:endParaRPr lang="en-US" altLang="zh-CN" sz="2400" dirty="0">
              <a:latin typeface="黑体" panose="02010609060101010101" pitchFamily="49" charset="-122"/>
              <a:ea typeface="黑体" panose="02010609060101010101" pitchFamily="49" charset="-122"/>
            </a:endParaRPr>
          </a:p>
          <a:p>
            <a:pPr marL="285750" indent="-28575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有可解釋性，每個模型參數意義明確，便於模擬各類交通參與者。</a:t>
            </a:r>
            <a:endParaRPr lang="en-US" altLang="zh-CN" sz="2400" dirty="0">
              <a:latin typeface="黑体" panose="02010609060101010101" pitchFamily="49" charset="-122"/>
              <a:ea typeface="黑体" panose="02010609060101010101" pitchFamily="49" charset="-122"/>
            </a:endParaRPr>
          </a:p>
          <a:p>
            <a:pPr>
              <a:lnSpc>
                <a:spcPct val="125000"/>
              </a:lnSpc>
              <a:buClr>
                <a:srgbClr val="0070C0"/>
              </a:buClr>
            </a:pPr>
            <a:r>
              <a:rPr lang="zh-CN" altLang="en-US" sz="2400" dirty="0">
                <a:latin typeface="黑体" panose="02010609060101010101" pitchFamily="49" charset="-122"/>
                <a:ea typeface="黑体" panose="02010609060101010101" pitchFamily="49" charset="-122"/>
              </a:rPr>
              <a:t>基於强化學習的車輛通常作爲環境中的</a:t>
            </a:r>
            <a:r>
              <a:rPr lang="zh-CN" altLang="en-US" sz="2400" b="1" dirty="0">
                <a:solidFill>
                  <a:srgbClr val="00B050"/>
                </a:solidFill>
                <a:latin typeface="黑体" panose="02010609060101010101" pitchFamily="49" charset="-122"/>
                <a:ea typeface="黑体" panose="02010609060101010101" pitchFamily="49" charset="-122"/>
              </a:rPr>
              <a:t>自車</a:t>
            </a:r>
            <a:r>
              <a:rPr lang="en-US" altLang="zh-CN" sz="2400" dirty="0">
                <a:latin typeface="黑体" panose="02010609060101010101" pitchFamily="49" charset="-122"/>
                <a:ea typeface="黑体" panose="02010609060101010101" pitchFamily="49" charset="-122"/>
              </a:rPr>
              <a:t>(</a:t>
            </a:r>
            <a:r>
              <a:rPr lang="zh-CN" altLang="en-US" sz="2400" b="1" dirty="0">
                <a:solidFill>
                  <a:srgbClr val="00B050"/>
                </a:solidFill>
                <a:latin typeface="黑体" panose="02010609060101010101" pitchFamily="49" charset="-122"/>
                <a:ea typeface="黑体" panose="02010609060101010101" pitchFamily="49" charset="-122"/>
              </a:rPr>
              <a:t>需要學習的車輛</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marL="342900" indent="-34290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目的是得到一個比規則更好的決策模型</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能夠覆蓋更多的駕駛情況）</a:t>
            </a:r>
            <a:endParaRPr lang="en-US" altLang="zh-CN" sz="2400" dirty="0">
              <a:latin typeface="黑体" panose="02010609060101010101" pitchFamily="49" charset="-122"/>
              <a:ea typeface="黑体" panose="020106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551331" y="1378049"/>
            <a:ext cx="11364780" cy="5158059"/>
          </a:xfrm>
        </p:spPr>
        <p:txBody>
          <a:bodyPr/>
          <a:lstStyle/>
          <a:p>
            <a:pPr marL="0" indent="0">
              <a:lnSpc>
                <a:spcPct val="150000"/>
              </a:lnSpc>
              <a:buNone/>
            </a:pPr>
            <a:r>
              <a:rPr lang="en-US" altLang="zh-CN" dirty="0"/>
              <a:t>1. </a:t>
            </a:r>
            <a:r>
              <a:rPr lang="zh-CN" altLang="en-US" dirty="0"/>
              <a:t>基於規則的自動駕駛決策</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1.1. </a:t>
            </a:r>
            <a:r>
              <a:rPr lang="zh-CN" altLang="en-US" sz="2400" dirty="0">
                <a:latin typeface="黑体" panose="02010609060101010101" pitchFamily="49" charset="-122"/>
                <a:ea typeface="黑体" panose="02010609060101010101" pitchFamily="49" charset="-122"/>
              </a:rPr>
              <a:t>基于逻辑判断的决策方法</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1.2. </a:t>
            </a:r>
            <a:r>
              <a:rPr lang="zh-CN" altLang="en-US" sz="2400" dirty="0">
                <a:latin typeface="黑体" panose="02010609060101010101" pitchFamily="49" charset="-122"/>
                <a:ea typeface="黑体" panose="02010609060101010101" pitchFamily="49" charset="-122"/>
              </a:rPr>
              <a:t>基于数学模型的决策方法</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1.3. </a:t>
            </a:r>
            <a:r>
              <a:rPr lang="zh-CN" altLang="en-US" sz="2400" dirty="0">
                <a:latin typeface="黑体" panose="02010609060101010101" pitchFamily="49" charset="-122"/>
                <a:ea typeface="黑体" panose="02010609060101010101" pitchFamily="49" charset="-122"/>
              </a:rPr>
              <a:t>如何配置环境中基于规则的车辆</a:t>
            </a:r>
            <a:endParaRPr lang="en-US" altLang="zh-CN" sz="24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如何配置不同类型的周围车辆</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 如何将自车配置为基于规则的车辆</a:t>
            </a:r>
            <a:endParaRPr lang="en-US" altLang="zh-CN" sz="2000" dirty="0">
              <a:latin typeface="黑体" panose="02010609060101010101" pitchFamily="49" charset="-122"/>
              <a:ea typeface="黑体" panose="02010609060101010101" pitchFamily="49" charset="-122"/>
            </a:endParaRPr>
          </a:p>
          <a:p>
            <a:pPr marL="1828800" lvl="4" indent="0">
              <a:lnSpc>
                <a:spcPct val="150000"/>
              </a:lnSpc>
              <a:buNone/>
            </a:pPr>
            <a:endParaRPr lang="en-US" altLang="zh-CN" sz="2400" dirty="0">
              <a:latin typeface="黑体" panose="02010609060101010101" pitchFamily="49" charset="-122"/>
              <a:ea typeface="黑体" panose="02010609060101010101" pitchFamily="49" charset="-122"/>
            </a:endParaRPr>
          </a:p>
          <a:p>
            <a:pPr lvl="5">
              <a:lnSpc>
                <a:spcPct val="150000"/>
              </a:lnSpc>
            </a:pPr>
            <a:endParaRPr lang="en-US" altLang="zh-CN" dirty="0"/>
          </a:p>
          <a:p>
            <a:pPr marL="0" indent="0">
              <a:buNone/>
            </a:pP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t>18</a:t>
            </a:fld>
            <a:endParaRPr lang="zh-TW" altLang="en-US"/>
          </a:p>
        </p:txBody>
      </p:sp>
      <p:sp>
        <p:nvSpPr>
          <p:cNvPr id="5" name="矩形: 圆角 4"/>
          <p:cNvSpPr/>
          <p:nvPr/>
        </p:nvSpPr>
        <p:spPr>
          <a:xfrm>
            <a:off x="2209113" y="3499583"/>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5" y="1157445"/>
            <a:ext cx="11542628" cy="1274735"/>
          </a:xfrm>
        </p:spPr>
        <p:txBody>
          <a:bodyPr/>
          <a:lstStyle/>
          <a:p>
            <a:pPr marL="0" indent="0">
              <a:buNone/>
            </a:pPr>
            <a:r>
              <a:rPr lang="zh-CN" altLang="en-US" sz="2400" dirty="0"/>
              <a:t>一般來説，當我們配置環境的</a:t>
            </a:r>
            <a:r>
              <a:rPr lang="en-US" altLang="zh-CN" sz="2400" dirty="0" err="1"/>
              <a:t>json</a:t>
            </a:r>
            <a:r>
              <a:rPr lang="zh-CN" altLang="en-US" sz="2400" dirty="0"/>
              <a:t>文件時，如果沒有特別指定，默認環境中周圍車輛為</a:t>
            </a:r>
            <a:r>
              <a:rPr lang="en-US" altLang="zh-CN" sz="2400" dirty="0"/>
              <a:t>IDM</a:t>
            </a:r>
            <a:r>
              <a:rPr lang="zh-CN" altLang="en-US" sz="2400" dirty="0"/>
              <a:t>車輛。</a:t>
            </a: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如何配置不同類型的周圍車輛：</a:t>
            </a:r>
            <a:r>
              <a:rPr lang="en-US" altLang="zh-CN" dirty="0"/>
              <a:t>IDM</a:t>
            </a:r>
            <a:r>
              <a:rPr lang="zh-CN" altLang="en-US" dirty="0"/>
              <a:t>車輛</a:t>
            </a:r>
          </a:p>
        </p:txBody>
      </p:sp>
      <p:pic>
        <p:nvPicPr>
          <p:cNvPr id="13" name="图片 12" descr="文本&#10;&#10;AI 生成的内容可能不正确。"/>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7725" y="1685905"/>
            <a:ext cx="4831809" cy="1340149"/>
          </a:xfrm>
          <a:prstGeom prst="rect">
            <a:avLst/>
          </a:prstGeom>
        </p:spPr>
      </p:pic>
      <p:sp>
        <p:nvSpPr>
          <p:cNvPr id="8" name="文本框 7"/>
          <p:cNvSpPr txBox="1"/>
          <p:nvPr/>
        </p:nvSpPr>
        <p:spPr>
          <a:xfrm>
            <a:off x="444875" y="3607674"/>
            <a:ext cx="4108075" cy="2092881"/>
          </a:xfrm>
          <a:prstGeom prst="rect">
            <a:avLst/>
          </a:prstGeom>
          <a:noFill/>
        </p:spPr>
        <p:txBody>
          <a:bodyPr wrap="square" rtlCol="0">
            <a:spAutoFit/>
          </a:bodyPr>
          <a:lstStyle/>
          <a:p>
            <a:pPr>
              <a:spcAft>
                <a:spcPts val="600"/>
              </a:spcAft>
              <a:buClr>
                <a:srgbClr val="0A66AD"/>
              </a:buClr>
            </a:pPr>
            <a:r>
              <a:rPr lang="zh-CN" altLang="en-US" sz="2400" dirty="0">
                <a:solidFill>
                  <a:srgbClr val="00B050"/>
                </a:solidFill>
                <a:latin typeface="Times New Roman" panose="02020603050405020304" pitchFamily="18" charset="0"/>
                <a:ea typeface="黑体" panose="02010609060101010101" pitchFamily="49" charset="-122"/>
                <a:cs typeface="Times New Roman" panose="02020603050405020304" pitchFamily="18" charset="0"/>
              </a:rPr>
              <a:t>綠色自車</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算法控制，需要訓練</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spcAft>
                <a:spcPts val="600"/>
              </a:spcAft>
              <a:buClr>
                <a:srgbClr val="0A66AD"/>
              </a:buClr>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spcAft>
                <a:spcPts val="600"/>
              </a:spcAft>
              <a:buClr>
                <a:srgbClr val="0A66AD"/>
              </a:buClr>
            </a:pPr>
            <a:r>
              <a:rPr lang="zh-CN" altLang="en-US" sz="24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rPr>
              <a:t>藍色</a:t>
            </a:r>
            <a:r>
              <a:rPr lang="en-US" altLang="zh-CN" sz="24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rPr>
              <a:t>IDM</a:t>
            </a:r>
            <a:r>
              <a:rPr lang="zh-CN" altLang="en-US" sz="24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rPr>
              <a:t>車輛</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規則控制，不需要訓練</a:t>
            </a: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7724" y="3271837"/>
            <a:ext cx="7113831" cy="315753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D0209AD-E28C-4726-BE4E-D4239F457C7A}" type="slidenum">
              <a:rPr lang="zh-TW" altLang="en-US" smtClean="0"/>
              <a:t>2</a:t>
            </a:fld>
            <a:endParaRPr lang="zh-TW" altLang="en-US"/>
          </a:p>
        </p:txBody>
      </p:sp>
      <p:sp>
        <p:nvSpPr>
          <p:cNvPr id="6" name="文本框 5"/>
          <p:cNvSpPr txBox="1"/>
          <p:nvPr/>
        </p:nvSpPr>
        <p:spPr>
          <a:xfrm>
            <a:off x="630936" y="2844225"/>
            <a:ext cx="11292840" cy="584775"/>
          </a:xfrm>
          <a:prstGeom prst="rect">
            <a:avLst/>
          </a:prstGeom>
          <a:noFill/>
        </p:spPr>
        <p:txBody>
          <a:bodyPr wrap="square" rtlCol="0">
            <a:spAutoFit/>
          </a:bodyPr>
          <a:lstStyle/>
          <a:p>
            <a:r>
              <a:rPr lang="en-US" altLang="zh-CN" sz="3200" dirty="0">
                <a:latin typeface="Times New Roman" panose="02020603050405020304" pitchFamily="18" charset="0"/>
                <a:cs typeface="Times New Roman" panose="02020603050405020304" pitchFamily="18" charset="0"/>
              </a:rPr>
              <a:t>https://github.com/Markaxiong/dqn-2025av/tree/main/dqn_2025av</a:t>
            </a:r>
            <a:endParaRPr lang="zh-CN" altLang="en-US" sz="32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521208" y="1380744"/>
            <a:ext cx="6684264" cy="646331"/>
          </a:xfrm>
          <a:prstGeom prst="rect">
            <a:avLst/>
          </a:prstGeom>
          <a:noFill/>
        </p:spPr>
        <p:txBody>
          <a:bodyPr wrap="square" rtlCol="0">
            <a:spAutoFit/>
          </a:bodyPr>
          <a:lstStyle/>
          <a:p>
            <a:r>
              <a:rPr lang="zh-CN" altLang="en-US" sz="3600" dirty="0">
                <a:latin typeface="Times New Roman" panose="02020603050405020304" pitchFamily="18" charset="0"/>
                <a:cs typeface="Times New Roman" panose="02020603050405020304" pitchFamily="18" charset="0"/>
              </a:rPr>
              <a:t>課程</a:t>
            </a:r>
            <a:r>
              <a:rPr lang="en-US" altLang="zh-CN" sz="3600" dirty="0">
                <a:latin typeface="Times New Roman" panose="02020603050405020304" pitchFamily="18" charset="0"/>
                <a:cs typeface="Times New Roman" panose="02020603050405020304" pitchFamily="18" charset="0"/>
              </a:rPr>
              <a:t>PPT</a:t>
            </a:r>
            <a:r>
              <a:rPr lang="zh-CN" altLang="en-US" sz="3600" dirty="0">
                <a:latin typeface="Times New Roman" panose="02020603050405020304" pitchFamily="18" charset="0"/>
                <a:cs typeface="Times New Roman" panose="02020603050405020304" pitchFamily="18" charset="0"/>
              </a:rPr>
              <a:t>以及源碼：</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3"/>
          </p:nvPr>
        </p:nvSpPr>
        <p:spPr>
          <a:xfrm>
            <a:off x="406775" y="582340"/>
            <a:ext cx="11364781" cy="487456"/>
          </a:xfrm>
        </p:spPr>
        <p:txBody>
          <a:bodyPr/>
          <a:lstStyle/>
          <a:p>
            <a:r>
              <a:rPr lang="zh-CN" altLang="en-US" dirty="0"/>
              <a:t>如何配置不同類型的周圍車輛：綫性控制車輛</a:t>
            </a:r>
          </a:p>
        </p:txBody>
      </p:sp>
      <p:pic>
        <p:nvPicPr>
          <p:cNvPr id="11" name="图片 10" descr="文本&#10;&#10;AI 生成的内容可能不正确。"/>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191" y="2052809"/>
            <a:ext cx="9016394" cy="1611574"/>
          </a:xfrm>
          <a:prstGeom prst="rect">
            <a:avLst/>
          </a:prstGeom>
        </p:spPr>
      </p:pic>
      <p:sp>
        <p:nvSpPr>
          <p:cNvPr id="14" name="文本框 13"/>
          <p:cNvSpPr txBox="1"/>
          <p:nvPr/>
        </p:nvSpPr>
        <p:spPr>
          <a:xfrm>
            <a:off x="406775" y="1090430"/>
            <a:ext cx="11785225" cy="1292662"/>
          </a:xfrm>
          <a:prstGeom prst="rect">
            <a:avLst/>
          </a:prstGeom>
          <a:noFill/>
        </p:spPr>
        <p:txBody>
          <a:bodyPr wrap="square" rtlCol="0">
            <a:spAutoFit/>
          </a:bodyPr>
          <a:lstStyle/>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但</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highway_env</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也實現了其他基於規則的周圍車輛類型可供選擇</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比如</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LinearVehicle,</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 需要設置</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json</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文件中的“</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other_vehicles_type</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”參數來實現</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dirty="0"/>
          </a:p>
        </p:txBody>
      </p:sp>
      <p:pic>
        <p:nvPicPr>
          <p:cNvPr id="15" name="图片 14" descr="图形用户界面&#10;&#10;AI 生成的内容可能不正确。"/>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5162" y="3705271"/>
            <a:ext cx="6713781" cy="2773478"/>
          </a:xfrm>
          <a:prstGeom prst="rect">
            <a:avLst/>
          </a:prstGeom>
        </p:spPr>
      </p:pic>
      <p:sp>
        <p:nvSpPr>
          <p:cNvPr id="16" name="文本框 15"/>
          <p:cNvSpPr txBox="1"/>
          <p:nvPr/>
        </p:nvSpPr>
        <p:spPr>
          <a:xfrm>
            <a:off x="577663" y="4737794"/>
            <a:ext cx="3870512" cy="830997"/>
          </a:xfrm>
          <a:prstGeom prst="rect">
            <a:avLst/>
          </a:prstGeom>
          <a:noFill/>
        </p:spPr>
        <p:txBody>
          <a:bodyPr wrap="square" rtlCol="0">
            <a:spAutoFit/>
          </a:bodyPr>
          <a:lstStyle/>
          <a:p>
            <a:r>
              <a:rPr lang="zh-CN" altLang="en-US" sz="2400" dirty="0">
                <a:solidFill>
                  <a:schemeClr val="accent4">
                    <a:lumMod val="75000"/>
                  </a:schemeClr>
                </a:solidFill>
                <a:latin typeface="黑体" panose="02010609060101010101" pitchFamily="49" charset="-122"/>
                <a:ea typeface="黑体" panose="02010609060101010101" pitchFamily="49" charset="-122"/>
              </a:rPr>
              <a:t>黃色线性控制車輛：</a:t>
            </a:r>
            <a:r>
              <a:rPr lang="zh-CN" altLang="en-US" sz="2400" dirty="0">
                <a:latin typeface="黑体" panose="02010609060101010101" pitchFamily="49" charset="-122"/>
                <a:ea typeface="黑体" panose="02010609060101010101" pitchFamily="49" charset="-122"/>
              </a:rPr>
              <a:t>规则控制，不需要训练</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06775" y="1184332"/>
            <a:ext cx="6249272" cy="5125744"/>
          </a:xfrm>
          <a:prstGeom prst="rect">
            <a:avLst/>
          </a:prstGeom>
        </p:spPr>
      </p:pic>
      <p:sp>
        <p:nvSpPr>
          <p:cNvPr id="6" name="内容占位符 5"/>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01857"/>
            <a:ext cx="11364781" cy="487456"/>
          </a:xfrm>
        </p:spPr>
        <p:txBody>
          <a:bodyPr/>
          <a:lstStyle/>
          <a:p>
            <a:r>
              <a:rPr lang="zh-TW" altLang="en-US" dirty="0"/>
              <a:t>如何配置不同類型的周圍車輛：</a:t>
            </a:r>
            <a:r>
              <a:rPr lang="zh-CN" altLang="en-US" dirty="0"/>
              <a:t>模擬不同駕駛行爲</a:t>
            </a:r>
            <a:r>
              <a:rPr lang="en-US" altLang="zh-CN" dirty="0"/>
              <a:t> </a:t>
            </a:r>
            <a:endParaRPr lang="zh-CN" altLang="en-US" dirty="0"/>
          </a:p>
        </p:txBody>
      </p:sp>
      <p:sp>
        <p:nvSpPr>
          <p:cNvPr id="3" name="文本框 2"/>
          <p:cNvSpPr txBox="1"/>
          <p:nvPr/>
        </p:nvSpPr>
        <p:spPr>
          <a:xfrm>
            <a:off x="6731462" y="1903302"/>
            <a:ext cx="5271451" cy="3722173"/>
          </a:xfrm>
          <a:prstGeom prst="rect">
            <a:avLst/>
          </a:prstGeom>
          <a:noFill/>
        </p:spPr>
        <p:txBody>
          <a:bodyPr wrap="square" rtlCol="0">
            <a:spAutoFit/>
          </a:bodyPr>
          <a:lstStyle/>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highway_env</a:t>
            </a:r>
            <a:r>
              <a:rPr lang="zh-CN" altLang="en-US" sz="2400" dirty="0">
                <a:latin typeface="黑体" panose="02010609060101010101" pitchFamily="49" charset="-122"/>
                <a:ea typeface="黑体" panose="02010609060101010101" pitchFamily="49" charset="-122"/>
              </a:rPr>
              <a:t>源碼中，同樣實現了攻擊型和保守型車輛的簡單仿真。</a:t>
            </a:r>
            <a:endParaRPr lang="en-US" altLang="zh-CN" sz="2400" dirty="0">
              <a:latin typeface="黑体" panose="02010609060101010101" pitchFamily="49" charset="-122"/>
              <a:ea typeface="黑体" panose="02010609060101010101" pitchFamily="49" charset="-122"/>
            </a:endParaRPr>
          </a:p>
          <a:p>
            <a:pPr>
              <a:lnSpc>
                <a:spcPct val="125000"/>
              </a:lnSpc>
            </a:pP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在繼承</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LinearVehicle</a:t>
            </a:r>
            <a:r>
              <a:rPr lang="zh-CN" altLang="en-US" sz="2400" dirty="0">
                <a:latin typeface="黑体" panose="02010609060101010101" pitchFamily="49" charset="-122"/>
                <a:ea typeface="黑体" panose="02010609060101010101" pitchFamily="49" charset="-122"/>
              </a:rPr>
              <a:t>的基礎上，通過修改加速度特徵的權重係數來實現。核心想法是攻擊性車輛更關注自己當前的速度，且不太關注與前車的距離，與</a:t>
            </a:r>
            <a:r>
              <a:rPr lang="en-US" altLang="zh-CN" sz="2400" dirty="0">
                <a:latin typeface="黑体" panose="02010609060101010101" pitchFamily="49" charset="-122"/>
                <a:ea typeface="黑体" panose="02010609060101010101" pitchFamily="49" charset="-122"/>
              </a:rPr>
              <a:t>IDM</a:t>
            </a:r>
            <a:r>
              <a:rPr lang="zh-CN" altLang="en-US" sz="2400" dirty="0">
                <a:latin typeface="黑体" panose="02010609060101010101" pitchFamily="49" charset="-122"/>
                <a:ea typeface="黑体" panose="02010609060101010101" pitchFamily="49" charset="-122"/>
              </a:rPr>
              <a:t>模型類似。</a:t>
            </a:r>
            <a:endParaRPr lang="en-US" altLang="zh-CN" sz="2400" dirty="0">
              <a:latin typeface="黑体" panose="02010609060101010101" pitchFamily="49" charset="-122"/>
              <a:ea typeface="黑体" panose="02010609060101010101" pitchFamily="49" charset="-122"/>
            </a:endParaRPr>
          </a:p>
        </p:txBody>
      </p:sp>
      <p:sp>
        <p:nvSpPr>
          <p:cNvPr id="4" name="矩形 3"/>
          <p:cNvSpPr/>
          <p:nvPr/>
        </p:nvSpPr>
        <p:spPr>
          <a:xfrm>
            <a:off x="890360" y="2365289"/>
            <a:ext cx="2168165" cy="27337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9" name="矩形 8"/>
          <p:cNvSpPr/>
          <p:nvPr/>
        </p:nvSpPr>
        <p:spPr>
          <a:xfrm>
            <a:off x="806992" y="5054345"/>
            <a:ext cx="2168165" cy="27337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5" name="矩形 4"/>
          <p:cNvSpPr/>
          <p:nvPr/>
        </p:nvSpPr>
        <p:spPr>
          <a:xfrm>
            <a:off x="1028700" y="1267511"/>
            <a:ext cx="3076575" cy="30418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28700" y="3941746"/>
            <a:ext cx="2990850" cy="30418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TW" altLang="en-US" dirty="0"/>
              <a:t>如何配置不同類型的周圍車輛：</a:t>
            </a:r>
            <a:r>
              <a:rPr lang="zh-CN" altLang="en-US" dirty="0"/>
              <a:t>模擬不同駕駛行爲</a:t>
            </a:r>
            <a:endParaRPr lang="zh-TW" altLang="en-US" dirty="0"/>
          </a:p>
        </p:txBody>
      </p:sp>
      <p:sp>
        <p:nvSpPr>
          <p:cNvPr id="8" name="文本框 7"/>
          <p:cNvSpPr txBox="1"/>
          <p:nvPr/>
        </p:nvSpPr>
        <p:spPr>
          <a:xfrm>
            <a:off x="420444" y="1145641"/>
            <a:ext cx="11579878" cy="461665"/>
          </a:xfrm>
          <a:prstGeom prst="rect">
            <a:avLst/>
          </a:prstGeom>
          <a:noFill/>
        </p:spPr>
        <p:txBody>
          <a:bodyPr wrap="square">
            <a:spAutoFit/>
          </a:bodyPr>
          <a:lstStyle/>
          <a:p>
            <a:r>
              <a:rPr lang="zh-CN" altLang="en-US" sz="2400" dirty="0">
                <a:latin typeface="黑体" panose="02010609060101010101" pitchFamily="49" charset="-122"/>
                <a:ea typeface="黑体" panose="02010609060101010101" pitchFamily="49" charset="-122"/>
              </a:rPr>
              <a:t>我们同樣也可以將周围车辆部署为攻擊性或保守型的綫性控制車輛</a:t>
            </a:r>
          </a:p>
        </p:txBody>
      </p:sp>
      <p:pic>
        <p:nvPicPr>
          <p:cNvPr id="12" name="图片 11"/>
          <p:cNvPicPr>
            <a:picLocks noChangeAspect="1"/>
          </p:cNvPicPr>
          <p:nvPr/>
        </p:nvPicPr>
        <p:blipFill>
          <a:blip r:embed="rId3"/>
          <a:stretch>
            <a:fillRect/>
          </a:stretch>
        </p:blipFill>
        <p:spPr>
          <a:xfrm>
            <a:off x="529520" y="4442336"/>
            <a:ext cx="9849588" cy="1833324"/>
          </a:xfrm>
          <a:prstGeom prst="rect">
            <a:avLst/>
          </a:prstGeom>
        </p:spPr>
      </p:pic>
      <p:cxnSp>
        <p:nvCxnSpPr>
          <p:cNvPr id="14" name="直接连接符 13"/>
          <p:cNvCxnSpPr/>
          <p:nvPr/>
        </p:nvCxnSpPr>
        <p:spPr>
          <a:xfrm>
            <a:off x="4694353" y="5918168"/>
            <a:ext cx="558066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34112" y="3491198"/>
            <a:ext cx="11351112" cy="1107996"/>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如果你傳入的環境是</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env_agg.json</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 那代表你目前的訓練和測試環境中，周圍車輛都是攻擊性的車輛</a:t>
            </a:r>
            <a:endParaRPr lang="en-US" altLang="zh-CN" sz="2400" dirty="0">
              <a:latin typeface="黑体" panose="02010609060101010101" pitchFamily="49" charset="-122"/>
              <a:ea typeface="黑体" panose="02010609060101010101" pitchFamily="49" charset="-122"/>
            </a:endParaRPr>
          </a:p>
          <a:p>
            <a:endParaRPr lang="zh-CN" altLang="en-US" dirty="0"/>
          </a:p>
        </p:txBody>
      </p:sp>
      <p:pic>
        <p:nvPicPr>
          <p:cNvPr id="2" name="图片 1"/>
          <p:cNvPicPr>
            <a:picLocks noChangeAspect="1"/>
          </p:cNvPicPr>
          <p:nvPr/>
        </p:nvPicPr>
        <p:blipFill>
          <a:blip r:embed="rId4"/>
          <a:stretch>
            <a:fillRect/>
          </a:stretch>
        </p:blipFill>
        <p:spPr>
          <a:xfrm>
            <a:off x="529519" y="1826667"/>
            <a:ext cx="3689889" cy="1445170"/>
          </a:xfrm>
          <a:prstGeom prst="rect">
            <a:avLst/>
          </a:prstGeom>
        </p:spPr>
      </p:pic>
      <p:sp>
        <p:nvSpPr>
          <p:cNvPr id="3" name="文本框 2"/>
          <p:cNvSpPr txBox="1"/>
          <p:nvPr/>
        </p:nvSpPr>
        <p:spPr>
          <a:xfrm>
            <a:off x="4562475" y="2204104"/>
            <a:ext cx="4819650"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通過命令行傳入相關</a:t>
            </a:r>
            <a:r>
              <a:rPr lang="en-US" altLang="zh-CN" sz="2400" dirty="0" err="1">
                <a:latin typeface="黑体" panose="02010609060101010101" pitchFamily="49" charset="-122"/>
                <a:ea typeface="黑体" panose="02010609060101010101" pitchFamily="49" charset="-122"/>
              </a:rPr>
              <a:t>json</a:t>
            </a:r>
            <a:r>
              <a:rPr lang="zh-CN" altLang="en-US" sz="2400" dirty="0">
                <a:latin typeface="黑体" panose="02010609060101010101" pitchFamily="49" charset="-122"/>
                <a:ea typeface="黑体" panose="02010609060101010101" pitchFamily="49" charset="-122"/>
              </a:rPr>
              <a:t>文件即可</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6"/>
          <p:cNvSpPr>
            <a:spLocks noGrp="1"/>
          </p:cNvSpPr>
          <p:nvPr>
            <p:ph idx="13"/>
          </p:nvPr>
        </p:nvSpPr>
        <p:spPr>
          <a:xfrm>
            <a:off x="413543" y="563255"/>
            <a:ext cx="11364913" cy="487362"/>
          </a:xfrm>
        </p:spPr>
        <p:txBody>
          <a:bodyPr/>
          <a:lstStyle/>
          <a:p>
            <a:r>
              <a:rPr lang="zh-CN" altLang="en-US" dirty="0"/>
              <a:t>如何將自車配置為基於規則的車輛</a:t>
            </a:r>
          </a:p>
        </p:txBody>
      </p:sp>
      <p:pic>
        <p:nvPicPr>
          <p:cNvPr id="4" name="图片 3" descr="文本&#10;&#10;AI 生成的内容可能不正确。"/>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415" y="1174913"/>
            <a:ext cx="7811519" cy="1972628"/>
          </a:xfrm>
          <a:prstGeom prst="rect">
            <a:avLst/>
          </a:prstGeom>
        </p:spPr>
      </p:pic>
      <p:sp>
        <p:nvSpPr>
          <p:cNvPr id="5" name="文本框 4"/>
          <p:cNvSpPr txBox="1"/>
          <p:nvPr/>
        </p:nvSpPr>
        <p:spPr>
          <a:xfrm>
            <a:off x="477978" y="3199928"/>
            <a:ext cx="11236041"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通过在</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rule_based_type</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传入参数，可以将相应车辆配置为自车</a:t>
            </a:r>
          </a:p>
        </p:txBody>
      </p:sp>
      <p:pic>
        <p:nvPicPr>
          <p:cNvPr id="12" name="图形 11"/>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0555" y="3809609"/>
            <a:ext cx="9805989" cy="251061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文本&#10;&#10;AI 生成的内容可能不正确。"/>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98" y="4211848"/>
            <a:ext cx="7811519" cy="1972628"/>
          </a:xfrm>
          <a:prstGeom prst="rect">
            <a:avLst/>
          </a:prstGeom>
        </p:spPr>
      </p:pic>
      <p:sp>
        <p:nvSpPr>
          <p:cNvPr id="2" name="内容占位符 6"/>
          <p:cNvSpPr>
            <a:spLocks noGrp="1"/>
          </p:cNvSpPr>
          <p:nvPr>
            <p:ph idx="13"/>
          </p:nvPr>
        </p:nvSpPr>
        <p:spPr>
          <a:xfrm>
            <a:off x="413543" y="563255"/>
            <a:ext cx="11364913" cy="487362"/>
          </a:xfrm>
        </p:spPr>
        <p:txBody>
          <a:bodyPr/>
          <a:lstStyle/>
          <a:p>
            <a:r>
              <a:rPr lang="zh-CN" altLang="en-US" dirty="0"/>
              <a:t>如何將自車配置為基於規則的車輛</a:t>
            </a:r>
          </a:p>
        </p:txBody>
      </p:sp>
      <p:pic>
        <p:nvPicPr>
          <p:cNvPr id="8" name="图片 7"/>
          <p:cNvPicPr>
            <a:picLocks noChangeAspect="1"/>
          </p:cNvPicPr>
          <p:nvPr/>
        </p:nvPicPr>
        <p:blipFill>
          <a:blip r:embed="rId4"/>
          <a:srcRect l="4571" t="20452" r="6158" b="16962"/>
          <a:stretch>
            <a:fillRect/>
          </a:stretch>
        </p:blipFill>
        <p:spPr>
          <a:xfrm>
            <a:off x="483493" y="1247924"/>
            <a:ext cx="4041775" cy="376971"/>
          </a:xfrm>
          <a:prstGeom prst="rect">
            <a:avLst/>
          </a:prstGeom>
        </p:spPr>
      </p:pic>
      <p:sp>
        <p:nvSpPr>
          <p:cNvPr id="17" name="文本框 16"/>
          <p:cNvSpPr txBox="1"/>
          <p:nvPr/>
        </p:nvSpPr>
        <p:spPr>
          <a:xfrm>
            <a:off x="406399" y="1702910"/>
            <a:ext cx="8076353" cy="2347759"/>
          </a:xfrm>
          <a:prstGeom prst="rect">
            <a:avLst/>
          </a:prstGeom>
          <a:noFill/>
        </p:spPr>
        <p:txBody>
          <a:bodyPr wrap="square">
            <a:spAutoFit/>
          </a:bodyPr>
          <a:lstStyle/>
          <a:p>
            <a:pPr>
              <a:lnSpc>
                <a:spcPct val="125000"/>
              </a:lnSpc>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RuleBasedVehicle</a:t>
            </a:r>
            <a:r>
              <a:rPr lang="zh-CN" altLang="en-US" sz="2000" dirty="0">
                <a:latin typeface="黑体" panose="02010609060101010101" pitchFamily="49" charset="-122"/>
                <a:ea typeface="黑体" panose="02010609060101010101" pitchFamily="49" charset="-122"/>
              </a:rPr>
              <a:t>以</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IF-THEN-</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ElSE</a:t>
            </a:r>
            <a:r>
              <a:rPr lang="zh-CN" altLang="en-US" sz="2000" dirty="0">
                <a:latin typeface="黑体" panose="02010609060101010101" pitchFamily="49" charset="-122"/>
                <a:ea typeface="黑体" panose="02010609060101010101" pitchFamily="49" charset="-122"/>
              </a:rPr>
              <a:t>的形式實現了以下纵向控制規則</a:t>
            </a:r>
            <a:r>
              <a:rPr lang="en-US" altLang="zh-CN" sz="2000" dirty="0">
                <a:latin typeface="黑体" panose="02010609060101010101" pitchFamily="49" charset="-122"/>
                <a:ea typeface="黑体" panose="02010609060101010101" pitchFamily="49" charset="-122"/>
              </a:rPr>
              <a:t>: </a:t>
            </a:r>
          </a:p>
          <a:p>
            <a:pPr>
              <a:lnSpc>
                <a:spcPct val="125000"/>
              </a:lnSpc>
            </a:pPr>
            <a:r>
              <a:rPr lang="en-US" altLang="zh-CN" sz="2000" dirty="0">
                <a:latin typeface="黑体" panose="02010609060101010101" pitchFamily="49" charset="-122"/>
                <a:ea typeface="黑体" panose="02010609060101010101" pitchFamily="49" charset="-122"/>
              </a:rPr>
              <a:t>Rule 1:</a:t>
            </a:r>
            <a:r>
              <a:rPr lang="zh-CN" altLang="en-US" sz="2000" dirty="0">
                <a:latin typeface="黑体" panose="02010609060101010101" pitchFamily="49" charset="-122"/>
                <a:ea typeface="黑体" panose="02010609060101010101" pitchFamily="49" charset="-122"/>
              </a:rPr>
              <a:t> </a:t>
            </a:r>
            <a:r>
              <a:rPr lang="en-US" altLang="zh-CN" sz="2000" dirty="0">
                <a:solidFill>
                  <a:srgbClr val="FF0000"/>
                </a:solidFill>
                <a:latin typeface="黑体" panose="02010609060101010101" pitchFamily="49" charset="-122"/>
                <a:ea typeface="黑体" panose="02010609060101010101" pitchFamily="49" charset="-122"/>
              </a:rPr>
              <a:t>IF:</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無前車 </a:t>
            </a:r>
            <a:r>
              <a:rPr lang="en-US" altLang="zh-CN" sz="2000" dirty="0">
                <a:solidFill>
                  <a:srgbClr val="FF0000"/>
                </a:solidFill>
                <a:latin typeface="黑体" panose="02010609060101010101" pitchFamily="49" charset="-122"/>
                <a:ea typeface="黑体" panose="02010609060101010101" pitchFamily="49" charset="-122"/>
              </a:rPr>
              <a:t>Then </a:t>
            </a:r>
            <a:r>
              <a:rPr lang="zh-CN" altLang="en-US" sz="2000" dirty="0">
                <a:latin typeface="黑体" panose="02010609060101010101" pitchFamily="49" charset="-122"/>
                <a:ea typeface="黑体" panose="02010609060101010101" pitchFamily="49" charset="-122"/>
              </a:rPr>
              <a:t>加速 </a:t>
            </a:r>
            <a:endParaRPr lang="en-US" altLang="zh-CN" sz="2000" dirty="0">
              <a:latin typeface="黑体" panose="02010609060101010101" pitchFamily="49" charset="-122"/>
              <a:ea typeface="黑体" panose="02010609060101010101" pitchFamily="49" charset="-122"/>
            </a:endParaRPr>
          </a:p>
          <a:p>
            <a:pPr>
              <a:lnSpc>
                <a:spcPct val="125000"/>
              </a:lnSpc>
            </a:pPr>
            <a:r>
              <a:rPr lang="en-US" altLang="zh-CN" sz="2000" dirty="0">
                <a:latin typeface="黑体" panose="02010609060101010101" pitchFamily="49" charset="-122"/>
                <a:ea typeface="黑体" panose="02010609060101010101" pitchFamily="49" charset="-122"/>
              </a:rPr>
              <a:t>Rule 2:</a:t>
            </a:r>
            <a:r>
              <a:rPr lang="zh-CN" altLang="en-US" sz="2000" dirty="0">
                <a:latin typeface="黑体" panose="02010609060101010101" pitchFamily="49" charset="-122"/>
                <a:ea typeface="黑体" panose="02010609060101010101" pitchFamily="49" charset="-122"/>
              </a:rPr>
              <a:t> </a:t>
            </a:r>
            <a:r>
              <a:rPr lang="en-US" altLang="zh-CN" sz="2000" dirty="0">
                <a:solidFill>
                  <a:srgbClr val="FF0000"/>
                </a:solidFill>
                <a:latin typeface="黑体" panose="02010609060101010101" pitchFamily="49" charset="-122"/>
                <a:ea typeface="黑体" panose="02010609060101010101" pitchFamily="49" charset="-122"/>
              </a:rPr>
              <a:t>IF:</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有前車，自車速度比前車慢，且距前车较远 </a:t>
            </a:r>
            <a:r>
              <a:rPr lang="en-US" altLang="zh-CN" sz="2000" dirty="0">
                <a:solidFill>
                  <a:srgbClr val="FF0000"/>
                </a:solidFill>
                <a:latin typeface="黑体" panose="02010609060101010101" pitchFamily="49" charset="-122"/>
                <a:ea typeface="黑体" panose="02010609060101010101" pitchFamily="49" charset="-122"/>
              </a:rPr>
              <a:t>Then </a:t>
            </a:r>
            <a:r>
              <a:rPr lang="zh-CN" altLang="en-US" sz="2000" dirty="0">
                <a:latin typeface="黑体" panose="02010609060101010101" pitchFamily="49" charset="-122"/>
                <a:ea typeface="黑体" panose="02010609060101010101" pitchFamily="49" charset="-122"/>
              </a:rPr>
              <a:t>加速</a:t>
            </a:r>
            <a:endParaRPr lang="en-US" altLang="zh-CN" sz="2000" dirty="0">
              <a:latin typeface="黑体" panose="02010609060101010101" pitchFamily="49" charset="-122"/>
              <a:ea typeface="黑体" panose="02010609060101010101" pitchFamily="49" charset="-122"/>
            </a:endParaRPr>
          </a:p>
          <a:p>
            <a:pPr>
              <a:lnSpc>
                <a:spcPct val="125000"/>
              </a:lnSpc>
            </a:pPr>
            <a:r>
              <a:rPr lang="en-US" altLang="zh-CN" sz="2000" dirty="0">
                <a:latin typeface="黑体" panose="02010609060101010101" pitchFamily="49" charset="-122"/>
                <a:ea typeface="黑体" panose="02010609060101010101" pitchFamily="49" charset="-122"/>
              </a:rPr>
              <a:t>Rule 3: </a:t>
            </a:r>
            <a:r>
              <a:rPr lang="en-US" altLang="zh-CN" sz="2000" dirty="0">
                <a:solidFill>
                  <a:srgbClr val="FF0000"/>
                </a:solidFill>
                <a:latin typeface="黑体" panose="02010609060101010101" pitchFamily="49" charset="-122"/>
                <a:ea typeface="黑体" panose="02010609060101010101" pitchFamily="49" charset="-122"/>
              </a:rPr>
              <a:t>IF:</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有前車，自车速度比前车快，且距前车较近 </a:t>
            </a:r>
            <a:r>
              <a:rPr lang="en-US" altLang="zh-CN" sz="2000" dirty="0">
                <a:solidFill>
                  <a:srgbClr val="FF0000"/>
                </a:solidFill>
                <a:latin typeface="黑体" panose="02010609060101010101" pitchFamily="49" charset="-122"/>
                <a:ea typeface="黑体" panose="02010609060101010101" pitchFamily="49" charset="-122"/>
              </a:rPr>
              <a:t>Then</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减速</a:t>
            </a:r>
            <a:endParaRPr lang="en-US" altLang="zh-CN" sz="2000" dirty="0">
              <a:latin typeface="黑体" panose="02010609060101010101" pitchFamily="49" charset="-122"/>
              <a:ea typeface="黑体" panose="02010609060101010101" pitchFamily="49" charset="-122"/>
            </a:endParaRPr>
          </a:p>
          <a:p>
            <a:pPr>
              <a:lnSpc>
                <a:spcPct val="125000"/>
              </a:lnSpc>
            </a:pPr>
            <a:r>
              <a:rPr lang="en-US" altLang="zh-CN" sz="2000" dirty="0">
                <a:latin typeface="黑体" panose="02010609060101010101" pitchFamily="49" charset="-122"/>
                <a:ea typeface="黑体" panose="02010609060101010101" pitchFamily="49" charset="-122"/>
              </a:rPr>
              <a:t>Rule 4: </a:t>
            </a:r>
            <a:r>
              <a:rPr lang="en-US" altLang="zh-CN" sz="2000" dirty="0">
                <a:solidFill>
                  <a:srgbClr val="FF0000"/>
                </a:solidFill>
                <a:latin typeface="黑体" panose="02010609060101010101" pitchFamily="49" charset="-122"/>
                <a:ea typeface="黑体" panose="02010609060101010101" pitchFamily="49" charset="-122"/>
              </a:rPr>
              <a:t>Else: Then </a:t>
            </a:r>
            <a:r>
              <a:rPr lang="zh-CN" altLang="en-US" sz="2000" dirty="0">
                <a:latin typeface="黑体" panose="02010609060101010101" pitchFamily="49" charset="-122"/>
                <a:ea typeface="黑体" panose="02010609060101010101" pitchFamily="49" charset="-122"/>
              </a:rPr>
              <a:t>保持</a:t>
            </a:r>
            <a:endParaRPr lang="en-US" altLang="zh-CN" sz="2000" dirty="0">
              <a:latin typeface="黑体" panose="02010609060101010101" pitchFamily="49" charset="-122"/>
              <a:ea typeface="黑体" panose="02010609060101010101" pitchFamily="49" charset="-122"/>
            </a:endParaRPr>
          </a:p>
          <a:p>
            <a:pPr>
              <a:lnSpc>
                <a:spcPct val="125000"/>
              </a:lnSpc>
            </a:pPr>
            <a:r>
              <a:rPr lang="zh-CN" altLang="en-US" sz="2000" dirty="0">
                <a:latin typeface="黑体" panose="02010609060101010101" pitchFamily="49" charset="-122"/>
                <a:ea typeface="黑体" panose="02010609060101010101" pitchFamily="49" charset="-122"/>
              </a:rPr>
              <a:t>加速</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減速</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通過增加或減小</a:t>
            </a:r>
            <a:r>
              <a:rPr lang="en-US" altLang="zh-CN" sz="2000" dirty="0">
                <a:latin typeface="黑体" panose="02010609060101010101" pitchFamily="49" charset="-122"/>
                <a:ea typeface="黑体" panose="02010609060101010101" pitchFamily="49" charset="-122"/>
              </a:rPr>
              <a:t>(</a:t>
            </a:r>
            <a:r>
              <a:rPr lang="en-US" altLang="zh-CN" sz="2000" dirty="0" err="1">
                <a:latin typeface="黑体" panose="02010609060101010101" pitchFamily="49" charset="-122"/>
                <a:ea typeface="黑体" panose="02010609060101010101" pitchFamily="49" charset="-122"/>
              </a:rPr>
              <a:t>target_speed</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實現</a:t>
            </a:r>
            <a:endParaRPr lang="en-US" altLang="zh-CN" sz="2000" dirty="0">
              <a:latin typeface="黑体" panose="02010609060101010101" pitchFamily="49" charset="-122"/>
              <a:ea typeface="黑体" panose="02010609060101010101" pitchFamily="49" charset="-122"/>
            </a:endParaRPr>
          </a:p>
        </p:txBody>
      </p:sp>
      <p:sp>
        <p:nvSpPr>
          <p:cNvPr id="20" name="文本框 19"/>
          <p:cNvSpPr txBox="1"/>
          <p:nvPr/>
        </p:nvSpPr>
        <p:spPr>
          <a:xfrm>
            <a:off x="8645458" y="4049252"/>
            <a:ext cx="3718326" cy="1218026"/>
          </a:xfrm>
          <a:prstGeom prst="rect">
            <a:avLst/>
          </a:prstGeom>
          <a:noFill/>
        </p:spPr>
        <p:txBody>
          <a:bodyPr wrap="square">
            <a:spAutoFit/>
          </a:bodyPr>
          <a:lstStyle/>
          <a:p>
            <a:pPr>
              <a:lnSpc>
                <a:spcPct val="125000"/>
              </a:lnSpc>
            </a:pPr>
            <a:r>
              <a:rPr lang="zh-CN" altLang="en-US" sz="2000" dirty="0"/>
              <a:t>python experiments.py evaluate configs/MergeEnv/env_</a:t>
            </a:r>
            <a:r>
              <a:rPr lang="en-US" altLang="zh-CN" sz="2000" dirty="0"/>
              <a:t>rule</a:t>
            </a:r>
            <a:r>
              <a:rPr lang="zh-CN" altLang="en-US" sz="2000" dirty="0"/>
              <a:t>.json  --test  --episodes=20</a:t>
            </a:r>
          </a:p>
        </p:txBody>
      </p:sp>
      <p:sp>
        <p:nvSpPr>
          <p:cNvPr id="21" name="文本框 20"/>
          <p:cNvSpPr txBox="1"/>
          <p:nvPr/>
        </p:nvSpPr>
        <p:spPr>
          <a:xfrm>
            <a:off x="8645458" y="3661950"/>
            <a:ext cx="2630766"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命令行傳參方式</a:t>
            </a:r>
            <a:r>
              <a:rPr lang="en-US" altLang="zh-CN" sz="2400" dirty="0">
                <a:latin typeface="黑体" panose="02010609060101010101" pitchFamily="49" charset="-122"/>
                <a:ea typeface="黑体" panose="02010609060101010101" pitchFamily="49" charset="-122"/>
              </a:rPr>
              <a:t>: </a:t>
            </a:r>
            <a:endParaRPr lang="zh-CN" altLang="en-US" sz="2400" dirty="0">
              <a:latin typeface="黑体" panose="02010609060101010101" pitchFamily="49" charset="-122"/>
              <a:ea typeface="黑体" panose="02010609060101010101" pitchFamily="49" charset="-122"/>
            </a:endParaRPr>
          </a:p>
        </p:txBody>
      </p:sp>
      <p:sp>
        <p:nvSpPr>
          <p:cNvPr id="22" name="矩形: 圆角 21"/>
          <p:cNvSpPr/>
          <p:nvPr/>
        </p:nvSpPr>
        <p:spPr>
          <a:xfrm>
            <a:off x="10632788" y="4543047"/>
            <a:ext cx="1559212" cy="30479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3" name="矩形: 圆角 22"/>
          <p:cNvSpPr/>
          <p:nvPr/>
        </p:nvSpPr>
        <p:spPr>
          <a:xfrm>
            <a:off x="8667700" y="4893363"/>
            <a:ext cx="660543" cy="30479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4" name="文本框 23"/>
          <p:cNvSpPr txBox="1"/>
          <p:nvPr/>
        </p:nvSpPr>
        <p:spPr>
          <a:xfrm>
            <a:off x="8667700" y="5341641"/>
            <a:ext cx="2543937" cy="707886"/>
          </a:xfrm>
          <a:prstGeom prst="rect">
            <a:avLst/>
          </a:prstGeom>
          <a:noFill/>
        </p:spPr>
        <p:txBody>
          <a:bodyPr wrap="square" rtlCol="0">
            <a:spAutoFit/>
          </a:bodyPr>
          <a:lstStyle/>
          <a:p>
            <a:r>
              <a:rPr lang="zh-CN" altLang="en-US" sz="2000" dirty="0">
                <a:solidFill>
                  <a:srgbClr val="FF0000"/>
                </a:solidFill>
              </a:rPr>
              <a:t>不需要額外傳入智能體，也不需要訓練！</a:t>
            </a:r>
            <a:endParaRPr lang="zh-CN" altLang="en-US" dirty="0">
              <a:solidFill>
                <a:srgbClr val="FF0000"/>
              </a:solidFill>
            </a:endParaRPr>
          </a:p>
        </p:txBody>
      </p:sp>
      <p:sp>
        <p:nvSpPr>
          <p:cNvPr id="3" name="矩形: 圆角 2"/>
          <p:cNvSpPr/>
          <p:nvPr/>
        </p:nvSpPr>
        <p:spPr>
          <a:xfrm>
            <a:off x="1476375" y="5212878"/>
            <a:ext cx="1990725" cy="263997"/>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a:stretch>
            <a:fillRect/>
          </a:stretch>
        </p:blipFill>
        <p:spPr>
          <a:xfrm>
            <a:off x="447198" y="1183096"/>
            <a:ext cx="7666243" cy="5268060"/>
          </a:xfrm>
          <a:prstGeom prst="rect">
            <a:avLst/>
          </a:prstGeom>
        </p:spPr>
      </p:pic>
      <p:sp>
        <p:nvSpPr>
          <p:cNvPr id="2" name="内容占位符 6"/>
          <p:cNvSpPr>
            <a:spLocks noGrp="1"/>
          </p:cNvSpPr>
          <p:nvPr>
            <p:ph idx="13"/>
          </p:nvPr>
        </p:nvSpPr>
        <p:spPr>
          <a:xfrm>
            <a:off x="406400" y="582613"/>
            <a:ext cx="11364913" cy="487362"/>
          </a:xfrm>
        </p:spPr>
        <p:txBody>
          <a:bodyPr/>
          <a:lstStyle/>
          <a:p>
            <a:r>
              <a:rPr lang="zh-TW" altLang="en-US" dirty="0"/>
              <a:t>如何將自車配置為基於規則的車輛</a:t>
            </a:r>
          </a:p>
        </p:txBody>
      </p:sp>
      <p:sp>
        <p:nvSpPr>
          <p:cNvPr id="5" name="矩形: 圆角 4"/>
          <p:cNvSpPr/>
          <p:nvPr/>
        </p:nvSpPr>
        <p:spPr>
          <a:xfrm>
            <a:off x="480766" y="1819374"/>
            <a:ext cx="3519733" cy="55158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6" name="文本框 5"/>
          <p:cNvSpPr txBox="1"/>
          <p:nvPr/>
        </p:nvSpPr>
        <p:spPr>
          <a:xfrm>
            <a:off x="4819346" y="1970852"/>
            <a:ext cx="2705493" cy="400110"/>
          </a:xfrm>
          <a:prstGeom prst="rect">
            <a:avLst/>
          </a:prstGeom>
          <a:noFill/>
        </p:spPr>
        <p:txBody>
          <a:bodyPr wrap="square" rtlCol="0">
            <a:spAutoFit/>
          </a:bodyPr>
          <a:lstStyle/>
          <a:p>
            <a:r>
              <a:rPr lang="en-US" altLang="zh-CN" sz="2000" dirty="0">
                <a:solidFill>
                  <a:srgbClr val="FF0000"/>
                </a:solidFill>
              </a:rPr>
              <a:t>IF </a:t>
            </a:r>
            <a:r>
              <a:rPr lang="zh-CN" altLang="en-US" sz="2000" dirty="0">
                <a:solidFill>
                  <a:srgbClr val="FF0000"/>
                </a:solidFill>
              </a:rPr>
              <a:t>沒有前車 </a:t>
            </a:r>
            <a:r>
              <a:rPr lang="en-US" altLang="zh-CN" sz="2000" dirty="0">
                <a:solidFill>
                  <a:srgbClr val="FF0000"/>
                </a:solidFill>
              </a:rPr>
              <a:t>THEN </a:t>
            </a:r>
            <a:r>
              <a:rPr lang="zh-CN" altLang="en-US" sz="2000" dirty="0">
                <a:solidFill>
                  <a:srgbClr val="FF0000"/>
                </a:solidFill>
              </a:rPr>
              <a:t>加速</a:t>
            </a:r>
          </a:p>
        </p:txBody>
      </p:sp>
      <p:sp>
        <p:nvSpPr>
          <p:cNvPr id="7" name="文本框 6"/>
          <p:cNvSpPr txBox="1"/>
          <p:nvPr/>
        </p:nvSpPr>
        <p:spPr>
          <a:xfrm>
            <a:off x="8444900" y="803663"/>
            <a:ext cx="3483474" cy="1697837"/>
          </a:xfrm>
          <a:prstGeom prst="rect">
            <a:avLst/>
          </a:prstGeom>
          <a:noFill/>
        </p:spPr>
        <p:txBody>
          <a:bodyPr wrap="square" rtlCol="0">
            <a:spAutoFit/>
          </a:bodyPr>
          <a:lstStyle/>
          <a:p>
            <a:pPr>
              <a:lnSpc>
                <a:spcPct val="150000"/>
              </a:lnSpc>
            </a:pPr>
            <a:r>
              <a:rPr lang="zh-CN" altLang="en-US" sz="2400" dirty="0">
                <a:latin typeface="黑体" panose="02010609060101010101" pitchFamily="49" charset="-122"/>
                <a:ea typeface="黑体" panose="02010609060101010101" pitchFamily="49" charset="-122"/>
              </a:rPr>
              <a:t>内置函數在檢測自車的前車和後車時</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會把障礙物視爲靜止的前車！</a:t>
            </a:r>
          </a:p>
        </p:txBody>
      </p:sp>
      <p:sp>
        <p:nvSpPr>
          <p:cNvPr id="12" name="矩形: 圆角 11"/>
          <p:cNvSpPr/>
          <p:nvPr/>
        </p:nvSpPr>
        <p:spPr>
          <a:xfrm>
            <a:off x="538791" y="1427615"/>
            <a:ext cx="7574649" cy="25452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14" name="直接箭头连接符 13"/>
          <p:cNvCxnSpPr>
            <a:stCxn id="12" idx="3"/>
          </p:cNvCxnSpPr>
          <p:nvPr/>
        </p:nvCxnSpPr>
        <p:spPr>
          <a:xfrm flipV="1">
            <a:off x="8113440" y="1427615"/>
            <a:ext cx="314122" cy="1272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87275" y="2418660"/>
            <a:ext cx="7183226" cy="400110"/>
          </a:xfrm>
          <a:prstGeom prst="rect">
            <a:avLst/>
          </a:prstGeom>
          <a:noFill/>
        </p:spPr>
        <p:txBody>
          <a:bodyPr wrap="square" rtlCol="0">
            <a:spAutoFit/>
          </a:bodyPr>
          <a:lstStyle/>
          <a:p>
            <a:r>
              <a:rPr lang="en-US" altLang="zh-CN" sz="2000" dirty="0">
                <a:solidFill>
                  <a:srgbClr val="FF0000"/>
                </a:solidFill>
              </a:rPr>
              <a:t>ELSE </a:t>
            </a:r>
            <a:r>
              <a:rPr lang="zh-CN" altLang="en-US" sz="2000" dirty="0">
                <a:solidFill>
                  <a:srgbClr val="FF0000"/>
                </a:solidFill>
              </a:rPr>
              <a:t>有前車</a:t>
            </a:r>
            <a:r>
              <a:rPr lang="en-US" altLang="zh-CN" sz="2000" dirty="0">
                <a:solidFill>
                  <a:srgbClr val="FF0000"/>
                </a:solidFill>
              </a:rPr>
              <a:t>,</a:t>
            </a:r>
            <a:r>
              <a:rPr lang="zh-CN" altLang="en-US" sz="2000" dirty="0">
                <a:solidFill>
                  <a:srgbClr val="FF0000"/>
                </a:solidFill>
              </a:rPr>
              <a:t>檢查和前車的距離和速度差 </a:t>
            </a:r>
            <a:r>
              <a:rPr lang="en-US" altLang="zh-CN" sz="2000" dirty="0">
                <a:solidFill>
                  <a:srgbClr val="FF0000"/>
                </a:solidFill>
              </a:rPr>
              <a:t>THEN </a:t>
            </a:r>
            <a:r>
              <a:rPr lang="zh-CN" altLang="en-US" sz="2000" dirty="0">
                <a:solidFill>
                  <a:srgbClr val="FF0000"/>
                </a:solidFill>
              </a:rPr>
              <a:t>決定加速或減速</a:t>
            </a:r>
          </a:p>
        </p:txBody>
      </p:sp>
      <p:sp>
        <p:nvSpPr>
          <p:cNvPr id="18" name="矩形: 圆角 17"/>
          <p:cNvSpPr/>
          <p:nvPr/>
        </p:nvSpPr>
        <p:spPr>
          <a:xfrm>
            <a:off x="480766" y="3399099"/>
            <a:ext cx="7117237" cy="227580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0" name="文本框 19"/>
          <p:cNvSpPr txBox="1"/>
          <p:nvPr/>
        </p:nvSpPr>
        <p:spPr>
          <a:xfrm>
            <a:off x="8427562" y="3429000"/>
            <a:ext cx="3562057" cy="1667764"/>
          </a:xfrm>
          <a:prstGeom prst="rect">
            <a:avLst/>
          </a:prstGeom>
          <a:noFill/>
        </p:spPr>
        <p:txBody>
          <a:bodyPr wrap="square">
            <a:spAutoFit/>
          </a:bodyPr>
          <a:lstStyle/>
          <a:p>
            <a:pPr>
              <a:lnSpc>
                <a:spcPct val="150000"/>
              </a:lnSpc>
            </a:pPr>
            <a:r>
              <a:rPr lang="zh-CN" altLang="en-US" sz="2400" dirty="0">
                <a:latin typeface="黑体" panose="02010609060101010101" pitchFamily="49" charset="-122"/>
                <a:ea typeface="黑体" panose="02010609060101010101" pitchFamily="49" charset="-122"/>
              </a:rPr>
              <a:t>加速或減速操作通過增加或減小自車的“目標速度”實現</a:t>
            </a:r>
            <a:endParaRPr lang="en-US" altLang="zh-CN" sz="2400" dirty="0">
              <a:latin typeface="黑体" panose="02010609060101010101" pitchFamily="49" charset="-122"/>
              <a:ea typeface="黑体" panose="02010609060101010101" pitchFamily="49" charset="-122"/>
            </a:endParaRPr>
          </a:p>
        </p:txBody>
      </p:sp>
      <p:sp>
        <p:nvSpPr>
          <p:cNvPr id="21" name="矩形: 圆角 20"/>
          <p:cNvSpPr/>
          <p:nvPr/>
        </p:nvSpPr>
        <p:spPr>
          <a:xfrm>
            <a:off x="876148" y="5046181"/>
            <a:ext cx="5219851" cy="55158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22" name="直接箭头连接符 21"/>
          <p:cNvCxnSpPr>
            <a:endCxn id="20" idx="1"/>
          </p:cNvCxnSpPr>
          <p:nvPr/>
        </p:nvCxnSpPr>
        <p:spPr>
          <a:xfrm flipV="1">
            <a:off x="6063005" y="4262882"/>
            <a:ext cx="2364557" cy="104024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6"/>
          <p:cNvSpPr>
            <a:spLocks noGrp="1"/>
          </p:cNvSpPr>
          <p:nvPr>
            <p:ph idx="13"/>
          </p:nvPr>
        </p:nvSpPr>
        <p:spPr>
          <a:xfrm>
            <a:off x="406400" y="582613"/>
            <a:ext cx="11364913" cy="487362"/>
          </a:xfrm>
        </p:spPr>
        <p:txBody>
          <a:bodyPr/>
          <a:lstStyle/>
          <a:p>
            <a:r>
              <a:rPr lang="zh-CN" altLang="en-US" dirty="0"/>
              <a:t>基於規則方法的局限性</a:t>
            </a:r>
          </a:p>
        </p:txBody>
      </p:sp>
      <p:sp>
        <p:nvSpPr>
          <p:cNvPr id="5" name="文本框 4"/>
          <p:cNvSpPr txBox="1"/>
          <p:nvPr/>
        </p:nvSpPr>
        <p:spPr>
          <a:xfrm>
            <a:off x="400305" y="1146702"/>
            <a:ext cx="11546788" cy="1430328"/>
          </a:xfrm>
          <a:prstGeom prst="rect">
            <a:avLst/>
          </a:prstGeom>
          <a:noFill/>
        </p:spPr>
        <p:txBody>
          <a:bodyPr wrap="square">
            <a:spAutoFit/>
          </a:bodyPr>
          <a:lstStyle/>
          <a:p>
            <a:pPr marL="342900" indent="-342900">
              <a:lnSpc>
                <a:spcPct val="125000"/>
              </a:lnSpc>
              <a:buClr>
                <a:srgbClr val="0A66AD"/>
              </a:buClr>
              <a:buFont typeface="Wingdings" panose="05000000000000000000" pitchFamily="2" charset="2"/>
              <a:buChar char="n"/>
            </a:pPr>
            <a:r>
              <a:rPr lang="zh-TW" altLang="en-US" sz="2400" dirty="0">
                <a:latin typeface="Times New Roman" panose="02020603050405020304" pitchFamily="18" charset="0"/>
                <a:ea typeface="黑体" panose="02010609060101010101" pitchFamily="49" charset="-122"/>
                <a:cs typeface="Times New Roman" panose="02020603050405020304" pitchFamily="18" charset="0"/>
              </a:rPr>
              <a:t>基於規則的系統雖然在一些簡單情況下表現不錯，</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但隨著場景複雜度的增加，需要編寫大量規則才能覆蓋所有情況。此外，面對駕駛場景中一些突發情況，由於規則庫沒有相應的應對方法，也可能造成危險。</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思想气泡: 云 6"/>
          <p:cNvSpPr/>
          <p:nvPr/>
        </p:nvSpPr>
        <p:spPr>
          <a:xfrm>
            <a:off x="586196" y="5162405"/>
            <a:ext cx="4997497" cy="1128376"/>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能否讓智能體自主且自適應的學習駕駛策略？</a:t>
            </a:r>
          </a:p>
        </p:txBody>
      </p:sp>
      <p:pic>
        <p:nvPicPr>
          <p:cNvPr id="16" name="图片 15" descr="电脑萤幕画面&#10;&#10;AI 生成的内容可能不正确。"/>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345" y="3776118"/>
            <a:ext cx="5155200" cy="1288800"/>
          </a:xfrm>
          <a:prstGeom prst="rect">
            <a:avLst/>
          </a:prstGeom>
        </p:spPr>
      </p:pic>
      <p:pic>
        <p:nvPicPr>
          <p:cNvPr id="17" name="图片 16" descr="电脑萤幕画面&#10;&#10;AI 生成的内容可能不正确。"/>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8306" y="3778054"/>
            <a:ext cx="5338787" cy="1286864"/>
          </a:xfrm>
          <a:prstGeom prst="rect">
            <a:avLst/>
          </a:prstGeom>
        </p:spPr>
      </p:pic>
      <p:sp>
        <p:nvSpPr>
          <p:cNvPr id="18" name="文本框 17"/>
          <p:cNvSpPr txBox="1"/>
          <p:nvPr/>
        </p:nvSpPr>
        <p:spPr>
          <a:xfrm>
            <a:off x="1139386" y="3309299"/>
            <a:ext cx="3521724" cy="369332"/>
          </a:xfrm>
          <a:prstGeom prst="rect">
            <a:avLst/>
          </a:prstGeom>
          <a:noFill/>
        </p:spPr>
        <p:txBody>
          <a:bodyPr wrap="square" rtlCol="0">
            <a:spAutoFit/>
          </a:bodyPr>
          <a:lstStyle/>
          <a:p>
            <a:r>
              <a:rPr lang="zh-CN" altLang="en-US" dirty="0">
                <a:solidFill>
                  <a:srgbClr val="FF0000"/>
                </a:solidFill>
                <a:latin typeface="黑体" panose="02010609060101010101" pitchFamily="49" charset="-122"/>
                <a:ea typeface="黑体" panose="02010609060101010101" pitchFamily="49" charset="-122"/>
              </a:rPr>
              <a:t>規則中沒有單獨考慮靜止障礙物</a:t>
            </a:r>
          </a:p>
        </p:txBody>
      </p:sp>
      <p:sp>
        <p:nvSpPr>
          <p:cNvPr id="19" name="文本框 18"/>
          <p:cNvSpPr txBox="1"/>
          <p:nvPr/>
        </p:nvSpPr>
        <p:spPr>
          <a:xfrm>
            <a:off x="8127440" y="3309545"/>
            <a:ext cx="2925174" cy="369332"/>
          </a:xfrm>
          <a:prstGeom prst="rect">
            <a:avLst/>
          </a:prstGeom>
          <a:noFill/>
        </p:spPr>
        <p:txBody>
          <a:bodyPr wrap="square" rtlCol="0">
            <a:spAutoFit/>
          </a:bodyPr>
          <a:lstStyle/>
          <a:p>
            <a:r>
              <a:rPr lang="zh-CN" altLang="en-US" dirty="0">
                <a:solidFill>
                  <a:srgbClr val="FF0000"/>
                </a:solidFill>
                <a:latin typeface="黑体" panose="02010609060101010101" pitchFamily="49" charset="-122"/>
                <a:ea typeface="黑体" panose="02010609060101010101" pitchFamily="49" charset="-122"/>
              </a:rPr>
              <a:t>規則中考慮了靜止障礙物</a:t>
            </a:r>
          </a:p>
        </p:txBody>
      </p:sp>
      <p:sp>
        <p:nvSpPr>
          <p:cNvPr id="23" name="文本框 22"/>
          <p:cNvSpPr txBox="1"/>
          <p:nvPr/>
        </p:nvSpPr>
        <p:spPr>
          <a:xfrm>
            <a:off x="282946" y="2793793"/>
            <a:ext cx="11781505" cy="506998"/>
          </a:xfrm>
          <a:prstGeom prst="rect">
            <a:avLst/>
          </a:prstGeom>
          <a:noFill/>
        </p:spPr>
        <p:txBody>
          <a:bodyPr wrap="square" rtlCol="0">
            <a:spAutoFit/>
          </a:bodyPr>
          <a:lstStyle/>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比如，如果自動駕駛汽車仅把障礙物當作靜止的前車，可能導致來不及減速而發生碰撞。</a:t>
            </a:r>
          </a:p>
        </p:txBody>
      </p:sp>
      <p:sp>
        <p:nvSpPr>
          <p:cNvPr id="3" name="文本框 2"/>
          <p:cNvSpPr txBox="1"/>
          <p:nvPr/>
        </p:nvSpPr>
        <p:spPr>
          <a:xfrm>
            <a:off x="5864728" y="5321280"/>
            <a:ext cx="5338787" cy="954107"/>
          </a:xfrm>
          <a:prstGeom prst="rect">
            <a:avLst/>
          </a:prstGeom>
          <a:noFill/>
        </p:spPr>
        <p:txBody>
          <a:bodyPr wrap="square" rtlCol="0">
            <a:spAutoFit/>
          </a:bodyPr>
          <a:lstStyle/>
          <a:p>
            <a:r>
              <a:rPr lang="zh-CN" altLang="en-US" sz="2800" dirty="0">
                <a:solidFill>
                  <a:srgbClr val="FF0000"/>
                </a:solidFill>
                <a:latin typeface="黑体" panose="02010609060101010101" pitchFamily="49" charset="-122"/>
                <a:ea typeface="黑体" panose="02010609060101010101" pitchFamily="49" charset="-122"/>
              </a:rPr>
              <a:t>强化學習？</a:t>
            </a:r>
            <a:endParaRPr lang="en-US" altLang="zh-CN" sz="2800" dirty="0">
              <a:solidFill>
                <a:srgbClr val="FF0000"/>
              </a:solidFill>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优点</a:t>
            </a:r>
            <a:r>
              <a:rPr lang="zh-CN" altLang="en-US" sz="2800" dirty="0">
                <a:latin typeface="黑体" panose="02010609060101010101" pitchFamily="49" charset="-122"/>
                <a:ea typeface="黑体" panose="02010609060101010101" pitchFamily="49" charset="-122"/>
                <a:sym typeface="Wingdings" panose="05000000000000000000" pitchFamily="2" charset="2"/>
              </a:rPr>
              <a:t>：</a:t>
            </a:r>
            <a:r>
              <a:rPr lang="en-US" altLang="zh-CN" sz="2800" dirty="0">
                <a:solidFill>
                  <a:schemeClr val="tx1">
                    <a:lumMod val="95000"/>
                    <a:lumOff val="5000"/>
                  </a:schemeClr>
                </a:solidFill>
                <a:latin typeface="黑体" panose="02010609060101010101" pitchFamily="49" charset="-122"/>
                <a:ea typeface="黑体" panose="02010609060101010101" pitchFamily="49" charset="-122"/>
                <a:sym typeface="Wingdings" panose="05000000000000000000" pitchFamily="2" charset="2"/>
              </a:rPr>
              <a:t>(1)</a:t>
            </a:r>
            <a:r>
              <a:rPr lang="zh-CN" altLang="en-US" sz="2800" dirty="0">
                <a:solidFill>
                  <a:schemeClr val="tx1">
                    <a:lumMod val="95000"/>
                    <a:lumOff val="5000"/>
                  </a:schemeClr>
                </a:solidFill>
                <a:latin typeface="黑体" panose="02010609060101010101" pitchFamily="49" charset="-122"/>
                <a:ea typeface="黑体" panose="02010609060101010101" pitchFamily="49" charset="-122"/>
              </a:rPr>
              <a:t>自主性 </a:t>
            </a:r>
            <a:r>
              <a:rPr lang="en-US" altLang="zh-CN" sz="2800" dirty="0">
                <a:solidFill>
                  <a:schemeClr val="tx1">
                    <a:lumMod val="95000"/>
                    <a:lumOff val="5000"/>
                  </a:schemeClr>
                </a:solidFill>
                <a:latin typeface="黑体" panose="02010609060101010101" pitchFamily="49" charset="-122"/>
                <a:ea typeface="黑体" panose="02010609060101010101" pitchFamily="49" charset="-122"/>
              </a:rPr>
              <a:t>(2)</a:t>
            </a:r>
            <a:r>
              <a:rPr lang="zh-CN" altLang="en-US" sz="2800" dirty="0">
                <a:solidFill>
                  <a:schemeClr val="tx1">
                    <a:lumMod val="95000"/>
                    <a:lumOff val="5000"/>
                  </a:schemeClr>
                </a:solidFill>
                <a:latin typeface="黑体" panose="02010609060101010101" pitchFamily="49" charset="-122"/>
                <a:ea typeface="黑体" panose="02010609060101010101" pitchFamily="49" charset="-122"/>
              </a:rPr>
              <a:t>自适应性</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D0209AD-E28C-4726-BE4E-D4239F457C7A}" type="slidenum">
              <a:rPr lang="zh-TW" altLang="en-US" smtClean="0"/>
              <a:t>27</a:t>
            </a:fld>
            <a:endParaRPr lang="zh-TW" altLang="en-US"/>
          </a:p>
        </p:txBody>
      </p:sp>
      <p:sp>
        <p:nvSpPr>
          <p:cNvPr id="5" name="内容占位符 4"/>
          <p:cNvSpPr>
            <a:spLocks noGrp="1"/>
          </p:cNvSpPr>
          <p:nvPr>
            <p:ph idx="13"/>
          </p:nvPr>
        </p:nvSpPr>
        <p:spPr>
          <a:xfrm>
            <a:off x="406775" y="826068"/>
            <a:ext cx="11364781" cy="487456"/>
          </a:xfrm>
        </p:spPr>
        <p:txBody>
          <a:bodyPr/>
          <a:lstStyle/>
          <a:p>
            <a:r>
              <a:rPr lang="zh-CN" altLang="en-US" dirty="0"/>
              <a:t>基於規則的自動駕駛決策：總結</a:t>
            </a:r>
            <a:endParaRPr lang="en-US" altLang="zh-CN" dirty="0"/>
          </a:p>
          <a:p>
            <a:endParaRPr lang="zh-CN" altLang="en-US" dirty="0"/>
          </a:p>
        </p:txBody>
      </p:sp>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9375" y="1386673"/>
            <a:ext cx="11510570" cy="464525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65165" y="849970"/>
            <a:ext cx="11364780" cy="5158059"/>
          </a:xfrm>
        </p:spPr>
        <p:txBody>
          <a:bodyPr/>
          <a:lstStyle/>
          <a:p>
            <a:pPr marL="0" indent="0">
              <a:lnSpc>
                <a:spcPct val="150000"/>
              </a:lnSpc>
              <a:buNone/>
            </a:pPr>
            <a:r>
              <a:rPr lang="en-US" altLang="zh-CN" dirty="0"/>
              <a:t>2. </a:t>
            </a:r>
            <a:r>
              <a:rPr lang="zh-CN" altLang="en-US" dirty="0"/>
              <a:t>基於深度强化学习的自動駕駛決策模型</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2.1.</a:t>
            </a:r>
            <a:r>
              <a:rPr lang="zh-CN" altLang="en-US" sz="2400" dirty="0">
                <a:latin typeface="黑体" panose="02010609060101010101" pitchFamily="49" charset="-122"/>
                <a:ea typeface="黑体" panose="02010609060101010101" pitchFamily="49" charset="-122"/>
              </a:rPr>
              <a:t> 无模型强化学习</a:t>
            </a:r>
            <a:r>
              <a:rPr lang="en-US" altLang="zh-CN" sz="2400" dirty="0">
                <a:latin typeface="黑体" panose="02010609060101010101" pitchFamily="49" charset="-122"/>
                <a:ea typeface="黑体" panose="02010609060101010101" pitchFamily="49" charset="-122"/>
              </a:rPr>
              <a:t> </a:t>
            </a: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什么是无模型强化学习</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蒙特卡洛方法</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时序差分方法</a:t>
            </a:r>
            <a:endParaRPr lang="en-US" altLang="zh-CN" sz="20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2.2. </a:t>
            </a:r>
            <a:r>
              <a:rPr lang="zh-CN" altLang="en-US" sz="2400" dirty="0">
                <a:latin typeface="黑体" panose="02010609060101010101" pitchFamily="49" charset="-122"/>
                <a:ea typeface="黑体" panose="02010609060101010101" pitchFamily="49" charset="-122"/>
              </a:rPr>
              <a:t>探索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利用困境</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2.3.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p>
          <a:p>
            <a:pPr lvl="4">
              <a:lnSpc>
                <a:spcPct val="150000"/>
              </a:lnSpc>
            </a:pPr>
            <a:r>
              <a:rPr lang="en-US" altLang="zh-CN" sz="2400" dirty="0">
                <a:latin typeface="黑体" panose="02010609060101010101" pitchFamily="49" charset="-122"/>
                <a:ea typeface="黑体" panose="02010609060101010101" pitchFamily="49" charset="-122"/>
              </a:rPr>
              <a:t> 2.4. </a:t>
            </a:r>
            <a:r>
              <a:rPr lang="zh-CN" altLang="en-US" sz="2400" dirty="0">
                <a:latin typeface="黑体" panose="02010609060101010101" pitchFamily="49" charset="-122"/>
                <a:ea typeface="黑体" panose="02010609060101010101" pitchFamily="49" charset="-122"/>
              </a:rPr>
              <a:t>值函数近似</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2.5. </a:t>
            </a:r>
            <a:r>
              <a:rPr lang="zh-CN" altLang="en-US" sz="2400" dirty="0">
                <a:latin typeface="黑体" panose="02010609060101010101" pitchFamily="49" charset="-122"/>
                <a:ea typeface="黑体" panose="02010609060101010101" pitchFamily="49" charset="-122"/>
              </a:rPr>
              <a:t>深度强化学习</a:t>
            </a: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t>28</a:t>
            </a:fld>
            <a:endParaRPr lang="zh-TW" altLang="en-US"/>
          </a:p>
        </p:txBody>
      </p:sp>
      <p:sp>
        <p:nvSpPr>
          <p:cNvPr id="5" name="矩形: 圆角 4"/>
          <p:cNvSpPr/>
          <p:nvPr/>
        </p:nvSpPr>
        <p:spPr>
          <a:xfrm>
            <a:off x="2266950" y="1733550"/>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7571" y="1329136"/>
            <a:ext cx="10691813" cy="3086100"/>
          </a:xfrm>
          <a:prstGeom prst="rect">
            <a:avLst/>
          </a:prstGeom>
        </p:spPr>
      </p:pic>
      <p:sp>
        <p:nvSpPr>
          <p:cNvPr id="6" name="内容占位符 5"/>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无模型强化学习</a:t>
            </a:r>
          </a:p>
        </p:txBody>
      </p:sp>
      <p:sp>
        <p:nvSpPr>
          <p:cNvPr id="44" name="文本框 43"/>
          <p:cNvSpPr txBox="1"/>
          <p:nvPr/>
        </p:nvSpPr>
        <p:spPr>
          <a:xfrm>
            <a:off x="7887517" y="3144208"/>
            <a:ext cx="2974491"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實驗需要使用的算法</a:t>
            </a:r>
          </a:p>
        </p:txBody>
      </p:sp>
      <p:sp>
        <p:nvSpPr>
          <p:cNvPr id="12" name="矩形: 圆角 11"/>
          <p:cNvSpPr/>
          <p:nvPr/>
        </p:nvSpPr>
        <p:spPr>
          <a:xfrm>
            <a:off x="7553021" y="3634381"/>
            <a:ext cx="3838630" cy="865460"/>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2123585" y="2328421"/>
            <a:ext cx="9470844" cy="2276147"/>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4" name="文本框 13"/>
          <p:cNvSpPr txBox="1"/>
          <p:nvPr/>
        </p:nvSpPr>
        <p:spPr>
          <a:xfrm>
            <a:off x="406775" y="5027758"/>
            <a:ext cx="11546413" cy="952184"/>
          </a:xfrm>
          <a:prstGeom prst="rect">
            <a:avLst/>
          </a:prstGeom>
          <a:noFill/>
        </p:spPr>
        <p:txBody>
          <a:bodyPr wrap="square" rtlCol="0">
            <a:spAutoFit/>
          </a:bodyPr>
          <a:lstStyle/>
          <a:p>
            <a:pPr>
              <a:lnSpc>
                <a:spcPct val="125000"/>
              </a:lnSpc>
            </a:pPr>
            <a:r>
              <a:rPr lang="zh-CN" altLang="en-US" sz="2400" b="1" dirty="0">
                <a:solidFill>
                  <a:srgbClr val="0070C0"/>
                </a:solidFill>
                <a:latin typeface="黑体" panose="02010609060101010101" pitchFamily="49" charset="-122"/>
                <a:ea typeface="黑体" panose="02010609060101010101" pitchFamily="49" charset="-122"/>
                <a:cs typeface="Times New Roman" panose="02020603050405020304" pitchFamily="18" charset="0"/>
              </a:rPr>
              <a:t>什麽是無模型强化學習？</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是一類不依賴于環境模型（狀態轉移概率和獎勵函數）的强化學習算法。主要通過與環境的交互獲取數據，并根據數據進行學習和優化。</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形 1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372" y="1351867"/>
            <a:ext cx="11602852" cy="3565667"/>
          </a:xfrm>
          <a:prstGeom prst="rect">
            <a:avLst/>
          </a:prstGeom>
        </p:spPr>
      </p:pic>
      <p:sp>
        <p:nvSpPr>
          <p:cNvPr id="6" name="内容占位符 5"/>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自動駕駛決策方法</a:t>
            </a:r>
            <a:r>
              <a:rPr lang="en-US" altLang="zh-CN" dirty="0"/>
              <a:t>: </a:t>
            </a:r>
            <a:r>
              <a:rPr lang="zh-CN" altLang="en-US" dirty="0"/>
              <a:t>回顾</a:t>
            </a:r>
          </a:p>
        </p:txBody>
      </p:sp>
      <p:sp>
        <p:nvSpPr>
          <p:cNvPr id="5" name="矩形: 圆角 4"/>
          <p:cNvSpPr/>
          <p:nvPr/>
        </p:nvSpPr>
        <p:spPr>
          <a:xfrm>
            <a:off x="3638550" y="1250448"/>
            <a:ext cx="4298574" cy="2021390"/>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525900" y="1905565"/>
            <a:ext cx="3848100" cy="490519"/>
          </a:xfrm>
          <a:prstGeom prst="rect">
            <a:avLst/>
          </a:prstGeom>
          <a:noFill/>
        </p:spPr>
        <p:txBody>
          <a:bodyPr wrap="square" rtlCol="0">
            <a:spAutoFit/>
          </a:bodyPr>
          <a:lstStyle/>
          <a:p>
            <a:pPr>
              <a:lnSpc>
                <a:spcPct val="125000"/>
              </a:lnSpc>
            </a:pPr>
            <a:r>
              <a:rPr lang="zh-CN" altLang="en-US" sz="2400" b="1" dirty="0">
                <a:solidFill>
                  <a:srgbClr val="0070C0"/>
                </a:solidFill>
                <a:latin typeface="黑体" panose="02010609060101010101" pitchFamily="49" charset="-122"/>
                <a:ea typeface="黑体" panose="02010609060101010101" pitchFamily="49" charset="-122"/>
              </a:rPr>
              <a:t>基於模型的方法</a:t>
            </a:r>
          </a:p>
        </p:txBody>
      </p:sp>
      <p:sp>
        <p:nvSpPr>
          <p:cNvPr id="11" name="文本框 10"/>
          <p:cNvSpPr txBox="1"/>
          <p:nvPr/>
        </p:nvSpPr>
        <p:spPr>
          <a:xfrm>
            <a:off x="308162" y="4917534"/>
            <a:ext cx="11575675" cy="952184"/>
          </a:xfrm>
          <a:prstGeom prst="rect">
            <a:avLst/>
          </a:prstGeom>
          <a:noFill/>
        </p:spPr>
        <p:txBody>
          <a:bodyPr wrap="square">
            <a:spAutoFit/>
          </a:bodyPr>
          <a:lstStyle/>
          <a:p>
            <a:pPr>
              <a:lnSpc>
                <a:spcPct val="125000"/>
              </a:lnSpc>
            </a:pPr>
            <a:r>
              <a:rPr lang="zh-TW" altLang="en-US" sz="2400" dirty="0">
                <a:latin typeface="黑体" panose="02010609060101010101" pitchFamily="49" charset="-122"/>
                <a:ea typeface="黑体" panose="02010609060101010101" pitchFamily="49" charset="-122"/>
              </a:rPr>
              <a:t>然而，在現實的自動駕駛場景中，</a:t>
            </a:r>
            <a:r>
              <a:rPr lang="zh-CN" altLang="en-US" sz="2400" dirty="0">
                <a:latin typeface="黑体" panose="02010609060101010101" pitchFamily="49" charset="-122"/>
                <a:ea typeface="黑体" panose="02010609060101010101" pitchFamily="49" charset="-122"/>
              </a:rPr>
              <a:t>由于行人和其他车辆的行为具有高度不确定性，所以</a:t>
            </a:r>
            <a:r>
              <a:rPr lang="zh-TW" altLang="en-US" sz="2400" dirty="0">
                <a:latin typeface="黑体" panose="02010609060101010101" pitchFamily="49" charset="-122"/>
                <a:ea typeface="黑体" panose="02010609060101010101" pitchFamily="49" charset="-122"/>
              </a:rPr>
              <a:t>往往</a:t>
            </a:r>
            <a:r>
              <a:rPr lang="zh-TW" altLang="en-US" sz="2400" dirty="0">
                <a:solidFill>
                  <a:srgbClr val="FF0000"/>
                </a:solidFill>
                <a:latin typeface="黑体" panose="02010609060101010101" pitchFamily="49" charset="-122"/>
                <a:ea typeface="黑体" panose="02010609060101010101" pitchFamily="49" charset="-122"/>
              </a:rPr>
              <a:t>無法獲得</a:t>
            </a:r>
            <a:r>
              <a:rPr lang="zh-CN" altLang="en-US" sz="2400" dirty="0">
                <a:solidFill>
                  <a:srgbClr val="FF0000"/>
                </a:solidFill>
                <a:latin typeface="黑体" panose="02010609060101010101" pitchFamily="49" charset="-122"/>
                <a:ea typeface="黑体" panose="02010609060101010101" pitchFamily="49" charset="-122"/>
              </a:rPr>
              <a:t>准确的</a:t>
            </a:r>
            <a:r>
              <a:rPr lang="zh-TW" altLang="en-US" sz="2400" dirty="0">
                <a:solidFill>
                  <a:srgbClr val="FF0000"/>
                </a:solidFill>
                <a:latin typeface="黑体" panose="02010609060101010101" pitchFamily="49" charset="-122"/>
                <a:ea typeface="黑体" panose="02010609060101010101" pitchFamily="49" charset="-122"/>
              </a:rPr>
              <a:t>環境模型</a:t>
            </a:r>
            <a:r>
              <a:rPr lang="zh-CN" altLang="en-US" sz="2400" dirty="0">
                <a:solidFill>
                  <a:srgbClr val="FF0000"/>
                </a:solidFill>
                <a:latin typeface="黑体" panose="02010609060101010101" pitchFamily="49" charset="-122"/>
                <a:ea typeface="黑体" panose="02010609060101010101" pitchFamily="49" charset="-122"/>
              </a:rPr>
              <a:t>。</a:t>
            </a:r>
            <a:endParaRPr lang="en-US" altLang="zh-TW" sz="2400" dirty="0">
              <a:solidFill>
                <a:srgbClr val="FF0000"/>
              </a:solidFill>
              <a:latin typeface="黑体" panose="02010609060101010101" pitchFamily="49" charset="-122"/>
              <a:ea typeface="黑体" panose="02010609060101010101" pitchFamily="49" charset="-122"/>
            </a:endParaRPr>
          </a:p>
        </p:txBody>
      </p:sp>
      <p:sp>
        <p:nvSpPr>
          <p:cNvPr id="15" name="思想气泡: 云 14"/>
          <p:cNvSpPr/>
          <p:nvPr/>
        </p:nvSpPr>
        <p:spPr>
          <a:xfrm>
            <a:off x="406775" y="5887473"/>
            <a:ext cx="1204914" cy="548551"/>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黑体" panose="02010609060101010101" pitchFamily="49" charset="-122"/>
                <a:ea typeface="黑体" panose="02010609060101010101" pitchFamily="49" charset="-122"/>
              </a:rPr>
              <a:t> ？</a:t>
            </a:r>
          </a:p>
        </p:txBody>
      </p:sp>
      <p:sp>
        <p:nvSpPr>
          <p:cNvPr id="16" name="文本框 15"/>
          <p:cNvSpPr txBox="1"/>
          <p:nvPr/>
        </p:nvSpPr>
        <p:spPr>
          <a:xfrm>
            <a:off x="1611689" y="5930915"/>
            <a:ext cx="10446961"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我们可以使用</a:t>
            </a:r>
            <a:r>
              <a:rPr lang="zh-TW" altLang="en-US" sz="2400" dirty="0">
                <a:latin typeface="黑体" panose="02010609060101010101" pitchFamily="49" charset="-122"/>
                <a:ea typeface="黑体" panose="02010609060101010101" pitchFamily="49" charset="-122"/>
              </a:rPr>
              <a:t>不依賴</a:t>
            </a:r>
            <a:r>
              <a:rPr lang="zh-CN" altLang="en-US" sz="2400" dirty="0">
                <a:latin typeface="黑体" panose="02010609060101010101" pitchFamily="49" charset="-122"/>
                <a:ea typeface="黑体" panose="02010609060101010101" pitchFamily="49" charset="-122"/>
              </a:rPr>
              <a:t>環境模型的無模型强化學習方法</a:t>
            </a:r>
            <a:r>
              <a:rPr lang="en-US" altLang="zh-CN" sz="2400" dirty="0">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目前主流方法</a:t>
            </a:r>
            <a:r>
              <a:rPr lang="en-US" altLang="zh-CN"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sp>
        <p:nvSpPr>
          <p:cNvPr id="21" name="文本框 20"/>
          <p:cNvSpPr txBox="1"/>
          <p:nvPr/>
        </p:nvSpPr>
        <p:spPr>
          <a:xfrm>
            <a:off x="8453294" y="1774579"/>
            <a:ext cx="3688318" cy="83099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已知環境狀態轉移概率和獎勵函數時可用</a:t>
            </a:r>
          </a:p>
        </p:txBody>
      </p:sp>
      <p:sp>
        <p:nvSpPr>
          <p:cNvPr id="22" name="箭头: 右 21"/>
          <p:cNvSpPr/>
          <p:nvPr/>
        </p:nvSpPr>
        <p:spPr>
          <a:xfrm>
            <a:off x="7821405" y="1960548"/>
            <a:ext cx="631889" cy="4590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13609" y="515665"/>
            <a:ext cx="11364781" cy="487456"/>
          </a:xfrm>
        </p:spPr>
        <p:txBody>
          <a:bodyPr/>
          <a:lstStyle/>
          <a:p>
            <a:r>
              <a:rPr lang="zh-CN" altLang="en-US" dirty="0"/>
              <a:t>强化学习的训练与推理</a:t>
            </a:r>
          </a:p>
        </p:txBody>
      </p:sp>
      <p:sp>
        <p:nvSpPr>
          <p:cNvPr id="2" name="文本框 1"/>
          <p:cNvSpPr txBox="1"/>
          <p:nvPr/>
        </p:nvSpPr>
        <p:spPr>
          <a:xfrm>
            <a:off x="548905" y="1344698"/>
            <a:ext cx="5085006" cy="1077218"/>
          </a:xfrm>
          <a:prstGeom prst="rect">
            <a:avLst/>
          </a:prstGeom>
          <a:noFill/>
        </p:spPr>
        <p:txBody>
          <a:bodyPr wrap="square" rtlCol="0">
            <a:spAutoFit/>
          </a:bodyPr>
          <a:lstStyle/>
          <a:p>
            <a:r>
              <a:rPr lang="zh-CN" altLang="en-US" sz="2000" b="1" dirty="0">
                <a:solidFill>
                  <a:srgbClr val="0070C0"/>
                </a:solidFill>
                <a:latin typeface="黑体" panose="02010609060101010101" pitchFamily="49" charset="-122"/>
                <a:ea typeface="黑体" panose="02010609060101010101" pitchFamily="49" charset="-122"/>
              </a:rPr>
              <a:t>训练</a:t>
            </a:r>
            <a:r>
              <a:rPr lang="en-US" altLang="zh-CN" sz="2000" b="1" dirty="0">
                <a:solidFill>
                  <a:srgbClr val="0070C0"/>
                </a:solidFill>
                <a:latin typeface="黑体" panose="02010609060101010101" pitchFamily="49" charset="-122"/>
                <a:ea typeface="黑体" panose="02010609060101010101" pitchFamily="49" charset="-122"/>
              </a:rPr>
              <a:t>(</a:t>
            </a:r>
            <a:r>
              <a:rPr lang="zh-CN" altLang="en-US" sz="2000" b="1" dirty="0">
                <a:solidFill>
                  <a:srgbClr val="0070C0"/>
                </a:solidFill>
                <a:latin typeface="黑体" panose="02010609060101010101" pitchFamily="49" charset="-122"/>
                <a:ea typeface="黑体" panose="02010609060101010101" pitchFamily="49" charset="-122"/>
              </a:rPr>
              <a:t>获得策略</a:t>
            </a:r>
            <a:r>
              <a:rPr lang="en-US" altLang="zh-CN" sz="2000" b="1" dirty="0">
                <a:solidFill>
                  <a:srgbClr val="0070C0"/>
                </a:solidFill>
                <a:latin typeface="黑体" panose="02010609060101010101" pitchFamily="49" charset="-122"/>
                <a:ea typeface="黑体" panose="02010609060101010101" pitchFamily="49" charset="-122"/>
              </a:rPr>
              <a:t>)</a:t>
            </a:r>
            <a:r>
              <a:rPr lang="zh-CN" altLang="en-US" sz="2000" b="1" dirty="0">
                <a:solidFill>
                  <a:srgbClr val="0070C0"/>
                </a:solidFill>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通过试错，不断从环境反馈的“奖励</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惩罚”中迭代、优化策略，最终得到一个最优策略的过程</a:t>
            </a:r>
            <a:r>
              <a:rPr lang="zh-CN" altLang="en-US" sz="2400" dirty="0">
                <a:latin typeface="黑体" panose="02010609060101010101" pitchFamily="49" charset="-122"/>
                <a:ea typeface="黑体" panose="02010609060101010101" pitchFamily="49" charset="-122"/>
              </a:rPr>
              <a:t>。</a:t>
            </a:r>
            <a:endParaRPr lang="zh-CN" altLang="en-US" dirty="0"/>
          </a:p>
        </p:txBody>
      </p:sp>
      <p:sp>
        <p:nvSpPr>
          <p:cNvPr id="3" name="文本框 2"/>
          <p:cNvSpPr txBox="1"/>
          <p:nvPr/>
        </p:nvSpPr>
        <p:spPr>
          <a:xfrm>
            <a:off x="6769523" y="1373785"/>
            <a:ext cx="4939451" cy="1015663"/>
          </a:xfrm>
          <a:prstGeom prst="rect">
            <a:avLst/>
          </a:prstGeom>
          <a:noFill/>
        </p:spPr>
        <p:txBody>
          <a:bodyPr wrap="square" rtlCol="0">
            <a:spAutoFit/>
          </a:bodyPr>
          <a:lstStyle/>
          <a:p>
            <a:r>
              <a:rPr lang="zh-CN" altLang="en-US" sz="2000" b="1" dirty="0">
                <a:solidFill>
                  <a:srgbClr val="FF0000"/>
                </a:solidFill>
                <a:latin typeface="黑体" panose="02010609060101010101" pitchFamily="49" charset="-122"/>
                <a:ea typeface="黑体" panose="02010609060101010101" pitchFamily="49" charset="-122"/>
              </a:rPr>
              <a:t>推理</a:t>
            </a:r>
            <a:r>
              <a:rPr lang="en-US" altLang="zh-CN" sz="2000" b="1" dirty="0">
                <a:solidFill>
                  <a:srgbClr val="FF0000"/>
                </a:solidFill>
                <a:latin typeface="黑体" panose="02010609060101010101" pitchFamily="49" charset="-122"/>
                <a:ea typeface="黑体" panose="02010609060101010101" pitchFamily="49" charset="-122"/>
              </a:rPr>
              <a:t>(</a:t>
            </a:r>
            <a:r>
              <a:rPr lang="zh-CN" altLang="en-US" sz="2000" b="1" dirty="0">
                <a:solidFill>
                  <a:srgbClr val="FF0000"/>
                </a:solidFill>
                <a:latin typeface="黑体" panose="02010609060101010101" pitchFamily="49" charset="-122"/>
                <a:ea typeface="黑体" panose="02010609060101010101" pitchFamily="49" charset="-122"/>
              </a:rPr>
              <a:t>使用策略</a:t>
            </a:r>
            <a:r>
              <a:rPr lang="en-US" altLang="zh-CN" sz="2000" b="1" dirty="0">
                <a:solidFill>
                  <a:srgbClr val="FF0000"/>
                </a:solidFill>
                <a:latin typeface="黑体" panose="02010609060101010101" pitchFamily="49" charset="-122"/>
                <a:ea typeface="黑体" panose="02010609060101010101" pitchFamily="49" charset="-122"/>
              </a:rPr>
              <a:t>)</a:t>
            </a:r>
            <a:r>
              <a:rPr lang="zh-CN" altLang="en-US" sz="2000" b="1" dirty="0">
                <a:solidFill>
                  <a:srgbClr val="FF0000"/>
                </a:solidFill>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利用训练得到的最优策略直接做决策。此时不再需要根据环境反馈更新策略。</a:t>
            </a:r>
          </a:p>
        </p:txBody>
      </p:sp>
      <p:pic>
        <p:nvPicPr>
          <p:cNvPr id="9" name="图形 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9099" y="4365475"/>
            <a:ext cx="2457191" cy="1976400"/>
          </a:xfrm>
          <a:prstGeom prst="rect">
            <a:avLst/>
          </a:prstGeom>
        </p:spPr>
      </p:pic>
      <p:pic>
        <p:nvPicPr>
          <p:cNvPr id="11" name="图形 1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76681" y="4359508"/>
            <a:ext cx="2325138" cy="1976400"/>
          </a:xfrm>
          <a:prstGeom prst="rect">
            <a:avLst/>
          </a:prstGeom>
        </p:spPr>
      </p:pic>
      <p:sp>
        <p:nvSpPr>
          <p:cNvPr id="12" name="文本框 11"/>
          <p:cNvSpPr txBox="1"/>
          <p:nvPr/>
        </p:nvSpPr>
        <p:spPr>
          <a:xfrm>
            <a:off x="3091408" y="5282714"/>
            <a:ext cx="935619" cy="461665"/>
          </a:xfrm>
          <a:prstGeom prst="rect">
            <a:avLst/>
          </a:prstGeom>
          <a:noFill/>
        </p:spPr>
        <p:txBody>
          <a:bodyPr wrap="square" rtlCol="0">
            <a:spAutoFit/>
          </a:bodyPr>
          <a:lstStyle/>
          <a:p>
            <a:r>
              <a:rPr lang="en-US" altLang="zh-CN" sz="2400" b="1" dirty="0">
                <a:solidFill>
                  <a:srgbClr val="FF0000"/>
                </a:solidFill>
                <a:latin typeface="Times New Roman" panose="02020603050405020304" pitchFamily="18" charset="0"/>
                <a:cs typeface="Times New Roman" panose="02020603050405020304" pitchFamily="18" charset="0"/>
              </a:rPr>
              <a:t>Goal</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9645026" y="5280852"/>
            <a:ext cx="935619" cy="461665"/>
          </a:xfrm>
          <a:prstGeom prst="rect">
            <a:avLst/>
          </a:prstGeom>
          <a:noFill/>
        </p:spPr>
        <p:txBody>
          <a:bodyPr wrap="square" rtlCol="0">
            <a:spAutoFit/>
          </a:bodyPr>
          <a:lstStyle/>
          <a:p>
            <a:r>
              <a:rPr lang="en-US" altLang="zh-CN" sz="2400" b="1" dirty="0">
                <a:solidFill>
                  <a:srgbClr val="FF0000"/>
                </a:solidFill>
                <a:latin typeface="Times New Roman" panose="02020603050405020304" pitchFamily="18" charset="0"/>
                <a:cs typeface="Times New Roman" panose="02020603050405020304" pitchFamily="18" charset="0"/>
              </a:rPr>
              <a:t>Goal</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cxnSp>
        <p:nvCxnSpPr>
          <p:cNvPr id="14" name="直接箭头连接符 13"/>
          <p:cNvCxnSpPr/>
          <p:nvPr/>
        </p:nvCxnSpPr>
        <p:spPr>
          <a:xfrm>
            <a:off x="2046771" y="5148632"/>
            <a:ext cx="0" cy="5907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2046771" y="5064513"/>
            <a:ext cx="1007335"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2124075" y="5687139"/>
            <a:ext cx="809625"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3047254" y="5087814"/>
            <a:ext cx="6054" cy="68763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8967730" y="5082266"/>
            <a:ext cx="623363" cy="2984"/>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9591093" y="5116389"/>
            <a:ext cx="0" cy="65518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7" name="图形 3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8123" y="2421915"/>
            <a:ext cx="4133635" cy="1859441"/>
          </a:xfrm>
          <a:prstGeom prst="rect">
            <a:avLst/>
          </a:prstGeom>
        </p:spPr>
      </p:pic>
      <p:pic>
        <p:nvPicPr>
          <p:cNvPr id="50" name="图形 49"/>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90919" y="2452509"/>
            <a:ext cx="4496660" cy="1362813"/>
          </a:xfrm>
          <a:prstGeom prst="rect">
            <a:avLst/>
          </a:prstGeom>
        </p:spPr>
      </p:pic>
      <p:sp>
        <p:nvSpPr>
          <p:cNvPr id="51" name="矩形: 圆角 50"/>
          <p:cNvSpPr/>
          <p:nvPr/>
        </p:nvSpPr>
        <p:spPr>
          <a:xfrm>
            <a:off x="142875" y="1244531"/>
            <a:ext cx="5874681" cy="5235912"/>
          </a:xfrm>
          <a:prstGeom prst="roundRect">
            <a:avLst/>
          </a:prstGeom>
          <a:noFill/>
          <a:ln w="6350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2" name="矩形: 圆角 51"/>
          <p:cNvSpPr/>
          <p:nvPr/>
        </p:nvSpPr>
        <p:spPr>
          <a:xfrm>
            <a:off x="6308499" y="1244531"/>
            <a:ext cx="5754000" cy="5235912"/>
          </a:xfrm>
          <a:prstGeom prst="roundRect">
            <a:avLst/>
          </a:prstGeom>
          <a:noFill/>
          <a:ln w="635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黎请虐</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TW" dirty="0">
              <a:latin typeface="黑体" panose="02010609060101010101" pitchFamily="49" charset="-122"/>
            </a:endParaRPr>
          </a:p>
          <a:p>
            <a:pPr marL="0" indent="0">
              <a:buNone/>
            </a:pPr>
            <a:endParaRPr lang="en-US" altLang="zh-CN" dirty="0"/>
          </a:p>
          <a:p>
            <a:pPr marL="0" indent="0">
              <a:buNone/>
            </a:pPr>
            <a:endParaRPr lang="en-US" altLang="zh-TW" dirty="0">
              <a:latin typeface="黑体" panose="02010609060101010101" pitchFamily="49" charset="-122"/>
            </a:endParaRPr>
          </a:p>
          <a:p>
            <a:pPr marL="0" indent="0">
              <a:buNone/>
            </a:pPr>
            <a:endParaRPr lang="en-US" altLang="zh-CN" dirty="0"/>
          </a:p>
        </p:txBody>
      </p:sp>
      <p:sp>
        <p:nvSpPr>
          <p:cNvPr id="7" name="内容占位符 6"/>
          <p:cNvSpPr>
            <a:spLocks noGrp="1"/>
          </p:cNvSpPr>
          <p:nvPr>
            <p:ph idx="13"/>
          </p:nvPr>
        </p:nvSpPr>
        <p:spPr>
          <a:xfrm>
            <a:off x="406774" y="556761"/>
            <a:ext cx="11364781" cy="487456"/>
          </a:xfrm>
        </p:spPr>
        <p:txBody>
          <a:bodyPr/>
          <a:lstStyle/>
          <a:p>
            <a:r>
              <a:rPr lang="zh-CN" altLang="en-US" dirty="0"/>
              <a:t>無模型强化學習</a:t>
            </a:r>
            <a:r>
              <a:rPr lang="en-US" altLang="zh-CN" dirty="0"/>
              <a:t>: </a:t>
            </a:r>
            <a:r>
              <a:rPr lang="zh-CN" altLang="en-US" dirty="0"/>
              <a:t>蒙特卡洛方法</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3911" y="2213353"/>
            <a:ext cx="8158251" cy="926761"/>
          </a:xfrm>
          <a:prstGeom prst="rect">
            <a:avLst/>
          </a:prstGeom>
        </p:spPr>
      </p:pic>
      <p:pic>
        <p:nvPicPr>
          <p:cNvPr id="11" name="图片 10" descr="形状&#10;&#10;AI 生成的内容可能不正确。"/>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5791" y="4353009"/>
            <a:ext cx="4124325" cy="1200329"/>
          </a:xfrm>
          <a:prstGeom prst="rect">
            <a:avLst/>
          </a:prstGeom>
        </p:spPr>
      </p:pic>
      <p:sp>
        <p:nvSpPr>
          <p:cNvPr id="18" name="文本框 17"/>
          <p:cNvSpPr txBox="1"/>
          <p:nvPr/>
        </p:nvSpPr>
        <p:spPr>
          <a:xfrm>
            <a:off x="6677691" y="4871551"/>
            <a:ext cx="3662710" cy="461665"/>
          </a:xfrm>
          <a:prstGeom prst="rect">
            <a:avLst/>
          </a:prstGeom>
          <a:noFill/>
        </p:spPr>
        <p:txBody>
          <a:bodyPr wrap="square" rtlCol="0">
            <a:spAutoFit/>
          </a:bodyPr>
          <a:lstStyle/>
          <a:p>
            <a:r>
              <a:rPr lang="zh-CN" altLang="en-US" sz="2400" dirty="0">
                <a:solidFill>
                  <a:srgbClr val="FF0000"/>
                </a:solidFill>
                <a:latin typeface="黑体" panose="02010609060101010101" pitchFamily="49" charset="-122"/>
                <a:ea typeface="黑体" panose="02010609060101010101" pitchFamily="49" charset="-122"/>
              </a:rPr>
              <a:t>采樣</a:t>
            </a:r>
            <a:r>
              <a:rPr lang="en-US" altLang="zh-CN" sz="2400" dirty="0">
                <a:solidFill>
                  <a:srgbClr val="FF0000"/>
                </a:solidFill>
                <a:latin typeface="黑体" panose="02010609060101010101" pitchFamily="49" charset="-122"/>
                <a:ea typeface="黑体" panose="02010609060101010101" pitchFamily="49" charset="-122"/>
              </a:rPr>
              <a:t>episodes</a:t>
            </a:r>
            <a:r>
              <a:rPr lang="zh-CN" altLang="en-US" sz="2400" dirty="0">
                <a:solidFill>
                  <a:srgbClr val="FF0000"/>
                </a:solidFill>
                <a:latin typeface="黑体" panose="02010609060101010101" pitchFamily="49" charset="-122"/>
                <a:ea typeface="黑体" panose="02010609060101010101" pitchFamily="49" charset="-122"/>
              </a:rPr>
              <a:t>的平均回報</a:t>
            </a:r>
          </a:p>
        </p:txBody>
      </p:sp>
      <p:sp>
        <p:nvSpPr>
          <p:cNvPr id="13" name="箭头: 下 12"/>
          <p:cNvSpPr/>
          <p:nvPr/>
        </p:nvSpPr>
        <p:spPr>
          <a:xfrm rot="10800000">
            <a:off x="5096676" y="3225935"/>
            <a:ext cx="662558" cy="9267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06774" y="1166020"/>
            <a:ext cx="10952526" cy="952184"/>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假設我們在玩游戲，我們想知道每個動作的價值是多少，并利用它來做決策。</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回顧動作值函數的定義：</a:t>
            </a:r>
          </a:p>
        </p:txBody>
      </p:sp>
      <p:sp>
        <p:nvSpPr>
          <p:cNvPr id="17" name="文本框 16"/>
          <p:cNvSpPr txBox="1"/>
          <p:nvPr/>
        </p:nvSpPr>
        <p:spPr>
          <a:xfrm>
            <a:off x="5852955" y="3409471"/>
            <a:ext cx="1009758" cy="584775"/>
          </a:xfrm>
          <a:prstGeom prst="rect">
            <a:avLst/>
          </a:prstGeom>
          <a:noFill/>
        </p:spPr>
        <p:txBody>
          <a:bodyPr wrap="square" rtlCol="0">
            <a:spAutoFit/>
          </a:bodyPr>
          <a:lstStyle/>
          <a:p>
            <a:r>
              <a:rPr lang="zh-CN" altLang="en-US" sz="3200" b="1" dirty="0">
                <a:solidFill>
                  <a:srgbClr val="FF0000"/>
                </a:solidFill>
                <a:latin typeface="Times New Roman" panose="02020603050405020304" pitchFamily="18" charset="0"/>
                <a:cs typeface="Times New Roman" panose="02020603050405020304" pitchFamily="18" charset="0"/>
              </a:rPr>
              <a:t>近似</a:t>
            </a:r>
          </a:p>
        </p:txBody>
      </p:sp>
      <p:sp>
        <p:nvSpPr>
          <p:cNvPr id="21" name="文本框 20"/>
          <p:cNvSpPr txBox="1"/>
          <p:nvPr/>
        </p:nvSpPr>
        <p:spPr>
          <a:xfrm>
            <a:off x="406774" y="5553338"/>
            <a:ext cx="11651877" cy="461665"/>
          </a:xfrm>
          <a:prstGeom prst="rect">
            <a:avLst/>
          </a:prstGeom>
          <a:noFill/>
        </p:spPr>
        <p:txBody>
          <a:bodyPr wrap="square" rtlCol="0">
            <a:spAutoFit/>
          </a:bodyPr>
          <a:lstStyle/>
          <a:p>
            <a:r>
              <a:rPr lang="zh-CN" altLang="en-US" sz="2400" dirty="0">
                <a:solidFill>
                  <a:srgbClr val="0033CC"/>
                </a:solidFill>
                <a:latin typeface="黑体" panose="02010609060101010101" pitchFamily="49" charset="-122"/>
                <a:ea typeface="黑体" panose="02010609060101010101" pitchFamily="49" charset="-122"/>
              </a:rPr>
              <a:t>核心思想</a:t>
            </a:r>
            <a:r>
              <a:rPr lang="en-US" altLang="zh-CN" sz="2400" dirty="0">
                <a:solidFill>
                  <a:srgbClr val="0033CC"/>
                </a:solidFill>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儅</a:t>
            </a:r>
            <a:r>
              <a:rPr lang="en-US" altLang="zh-CN" sz="2400" dirty="0">
                <a:latin typeface="黑体" panose="02010609060101010101" pitchFamily="49" charset="-122"/>
                <a:ea typeface="黑体" panose="02010609060101010101" pitchFamily="49" charset="-122"/>
              </a:rPr>
              <a:t>n</a:t>
            </a:r>
            <a:r>
              <a:rPr lang="zh-CN" altLang="en-US" sz="2400" dirty="0">
                <a:latin typeface="黑体" panose="02010609060101010101" pitchFamily="49" charset="-122"/>
                <a:ea typeface="黑体" panose="02010609060101010101" pitchFamily="49" charset="-122"/>
              </a:rPr>
              <a:t>足夠大時，采樣完整</a:t>
            </a:r>
            <a:r>
              <a:rPr lang="en-US" altLang="zh-CN" sz="2400" dirty="0">
                <a:latin typeface="黑体" panose="02010609060101010101" pitchFamily="49" charset="-122"/>
                <a:ea typeface="黑体" panose="02010609060101010101" pitchFamily="49" charset="-122"/>
              </a:rPr>
              <a:t>episode</a:t>
            </a:r>
            <a:r>
              <a:rPr lang="zh-CN" altLang="en-US" sz="2400" dirty="0">
                <a:latin typeface="黑体" panose="02010609060101010101" pitchFamily="49" charset="-122"/>
                <a:ea typeface="黑体" panose="02010609060101010101" pitchFamily="49" charset="-122"/>
              </a:rPr>
              <a:t>獲得的回報均值就能代表真實的動作價值</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3"/>
          </p:nvPr>
        </p:nvSpPr>
        <p:spPr>
          <a:xfrm>
            <a:off x="406774" y="556761"/>
            <a:ext cx="11364781" cy="487456"/>
          </a:xfrm>
        </p:spPr>
        <p:txBody>
          <a:bodyPr/>
          <a:lstStyle/>
          <a:p>
            <a:r>
              <a:rPr lang="zh-CN" altLang="en-US" dirty="0"/>
              <a:t>基於蒙特卡洛的强化學習 </a:t>
            </a:r>
            <a:r>
              <a:rPr lang="en-US" altLang="zh-CN" dirty="0"/>
              <a:t>vs </a:t>
            </a:r>
            <a:r>
              <a:rPr lang="zh-CN" altLang="en-US" dirty="0"/>
              <a:t>蒙特卡洛樹搜索 </a:t>
            </a:r>
          </a:p>
        </p:txBody>
      </p:sp>
      <p:sp>
        <p:nvSpPr>
          <p:cNvPr id="3" name="文本框 2"/>
          <p:cNvSpPr txBox="1"/>
          <p:nvPr/>
        </p:nvSpPr>
        <p:spPr>
          <a:xfrm>
            <a:off x="406774" y="1178351"/>
            <a:ext cx="11706669" cy="1938992"/>
          </a:xfrm>
          <a:prstGeom prst="rect">
            <a:avLst/>
          </a:prstGeom>
          <a:noFill/>
        </p:spPr>
        <p:txBody>
          <a:bodyPr wrap="square" rtlCol="0">
            <a:spAutoFit/>
          </a:bodyPr>
          <a:lstStyle/>
          <a:p>
            <a:pPr>
              <a:lnSpc>
                <a:spcPct val="150000"/>
              </a:lnSpc>
            </a:pPr>
            <a:r>
              <a:rPr lang="zh-CN" altLang="en-US" sz="2400" dirty="0">
                <a:solidFill>
                  <a:srgbClr val="FF0000"/>
                </a:solidFill>
                <a:latin typeface="黑体" panose="02010609060101010101" pitchFamily="49" charset="-122"/>
                <a:ea typeface="黑体" panose="02010609060101010101" pitchFamily="49" charset="-122"/>
              </a:rPr>
              <a:t>相同點</a:t>
            </a:r>
            <a:r>
              <a:rPr lang="zh-CN" altLang="en-US" sz="2400" dirty="0">
                <a:latin typeface="黑体" panose="02010609060101010101" pitchFamily="49" charset="-122"/>
                <a:ea typeface="黑体" panose="02010609060101010101" pitchFamily="49" charset="-122"/>
              </a:rPr>
              <a:t>：</a:t>
            </a:r>
            <a:r>
              <a:rPr lang="zh-TW" altLang="en-US" sz="2400" dirty="0">
                <a:latin typeface="黑体" panose="02010609060101010101" pitchFamily="49" charset="-122"/>
                <a:ea typeface="黑体" panose="02010609060101010101" pitchFamily="49" charset="-122"/>
              </a:rPr>
              <a:t>兩者都</a:t>
            </a:r>
            <a:r>
              <a:rPr lang="zh-CN" altLang="en-US" sz="2400" dirty="0">
                <a:latin typeface="黑体" panose="02010609060101010101" pitchFamily="49" charset="-122"/>
                <a:ea typeface="黑体" panose="02010609060101010101" pitchFamily="49" charset="-122"/>
              </a:rPr>
              <a:t>是基於蒙特卡洛方法中</a:t>
            </a:r>
            <a:r>
              <a:rPr lang="zh-TW" altLang="en-US" sz="2400" dirty="0">
                <a:latin typeface="黑体" panose="02010609060101010101" pitchFamily="49" charset="-122"/>
                <a:ea typeface="黑体" panose="02010609060101010101" pitchFamily="49" charset="-122"/>
              </a:rPr>
              <a:t>隨機</a:t>
            </a:r>
            <a:r>
              <a:rPr lang="zh-CN" altLang="en-US" sz="2400" dirty="0">
                <a:latin typeface="黑体" panose="02010609060101010101" pitchFamily="49" charset="-122"/>
                <a:ea typeface="黑体" panose="02010609060101010101" pitchFamily="49" charset="-122"/>
              </a:rPr>
              <a:t>抽樣的</a:t>
            </a:r>
            <a:r>
              <a:rPr lang="zh-TW" altLang="en-US" sz="2400" dirty="0">
                <a:latin typeface="黑体" panose="02010609060101010101" pitchFamily="49" charset="-122"/>
                <a:ea typeface="黑体" panose="02010609060101010101" pitchFamily="49" charset="-122"/>
              </a:rPr>
              <a:t>思想</a:t>
            </a:r>
            <a:r>
              <a:rPr lang="zh-CN" altLang="en-US" sz="2400" dirty="0">
                <a:latin typeface="黑体" panose="02010609060101010101" pitchFamily="49" charset="-122"/>
                <a:ea typeface="黑体" panose="02010609060101010101" pitchFamily="49" charset="-122"/>
              </a:rPr>
              <a:t>，利用樣本平均值近似估計每個狀態</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動作對的</a:t>
            </a:r>
            <a:r>
              <a:rPr lang="zh-TW" altLang="en-US" sz="2400" dirty="0">
                <a:latin typeface="黑体" panose="02010609060101010101" pitchFamily="49" charset="-122"/>
                <a:ea typeface="黑体" panose="02010609060101010101" pitchFamily="49" charset="-122"/>
              </a:rPr>
              <a:t>期望回報</a:t>
            </a:r>
            <a:r>
              <a:rPr lang="en-US" altLang="zh-TW"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由“大數定律”保證</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endParaRPr lang="en-US" altLang="zh-TW" sz="2400" dirty="0">
              <a:latin typeface="黑体" panose="02010609060101010101" pitchFamily="49" charset="-122"/>
              <a:ea typeface="黑体" panose="02010609060101010101" pitchFamily="49" charset="-122"/>
            </a:endParaRPr>
          </a:p>
          <a:p>
            <a:r>
              <a:rPr lang="zh-CN" altLang="en-US" sz="2400" dirty="0">
                <a:solidFill>
                  <a:srgbClr val="FF0000"/>
                </a:solidFill>
                <a:latin typeface="黑体" panose="02010609060101010101" pitchFamily="49" charset="-122"/>
                <a:ea typeface="黑体" panose="02010609060101010101" pitchFamily="49" charset="-122"/>
              </a:rPr>
              <a:t>不同點</a:t>
            </a:r>
            <a:r>
              <a:rPr lang="zh-CN" altLang="en-US" sz="2400" dirty="0">
                <a:latin typeface="黑体" panose="02010609060101010101" pitchFamily="49" charset="-122"/>
                <a:ea typeface="黑体" panose="02010609060101010101" pitchFamily="49" charset="-122"/>
              </a:rPr>
              <a:t>：</a:t>
            </a:r>
            <a:endParaRPr lang="en-US" altLang="zh-TW" sz="2400" dirty="0">
              <a:latin typeface="黑体" panose="02010609060101010101" pitchFamily="49" charset="-122"/>
              <a:ea typeface="黑体" panose="02010609060101010101" pitchFamily="49" charset="-122"/>
            </a:endParaRPr>
          </a:p>
        </p:txBody>
      </p:sp>
      <p:graphicFrame>
        <p:nvGraphicFramePr>
          <p:cNvPr id="4" name="表格 3"/>
          <p:cNvGraphicFramePr>
            <a:graphicFrameLocks noGrp="1"/>
          </p:cNvGraphicFramePr>
          <p:nvPr/>
        </p:nvGraphicFramePr>
        <p:xfrm>
          <a:off x="509048" y="3248548"/>
          <a:ext cx="11262507" cy="3017520"/>
        </p:xfrm>
        <a:graphic>
          <a:graphicData uri="http://schemas.openxmlformats.org/drawingml/2006/table">
            <a:tbl>
              <a:tblPr firstRow="1" bandRow="1">
                <a:tableStyleId>{5C22544A-7EE6-4342-B048-85BDC9FD1C3A}</a:tableStyleId>
              </a:tblPr>
              <a:tblGrid>
                <a:gridCol w="3754169">
                  <a:extLst>
                    <a:ext uri="{9D8B030D-6E8A-4147-A177-3AD203B41FA5}">
                      <a16:colId xmlns:a16="http://schemas.microsoft.com/office/drawing/2014/main" val="20000"/>
                    </a:ext>
                  </a:extLst>
                </a:gridCol>
                <a:gridCol w="3754169">
                  <a:extLst>
                    <a:ext uri="{9D8B030D-6E8A-4147-A177-3AD203B41FA5}">
                      <a16:colId xmlns:a16="http://schemas.microsoft.com/office/drawing/2014/main" val="20001"/>
                    </a:ext>
                  </a:extLst>
                </a:gridCol>
                <a:gridCol w="3754169">
                  <a:extLst>
                    <a:ext uri="{9D8B030D-6E8A-4147-A177-3AD203B41FA5}">
                      <a16:colId xmlns:a16="http://schemas.microsoft.com/office/drawing/2014/main" val="20002"/>
                    </a:ext>
                  </a:extLst>
                </a:gridCol>
              </a:tblGrid>
              <a:tr h="370840">
                <a:tc>
                  <a:txBody>
                    <a:bodyPr/>
                    <a:lstStyle/>
                    <a:p>
                      <a:endParaRPr lang="zh-CN" altLang="en-US" dirty="0"/>
                    </a:p>
                  </a:txBody>
                  <a:tcPr/>
                </a:tc>
                <a:tc>
                  <a:txBody>
                    <a:bodyPr/>
                    <a:lstStyle/>
                    <a:p>
                      <a:pPr algn="ctr"/>
                      <a:r>
                        <a:rPr lang="zh-CN" altLang="en-US" sz="2400" dirty="0"/>
                        <a:t>基於蒙特卡洛的强化學習</a:t>
                      </a:r>
                    </a:p>
                  </a:txBody>
                  <a:tcPr/>
                </a:tc>
                <a:tc>
                  <a:txBody>
                    <a:bodyPr/>
                    <a:lstStyle/>
                    <a:p>
                      <a:pPr algn="ctr"/>
                      <a:r>
                        <a:rPr lang="zh-CN" altLang="en-US" sz="2400" dirty="0"/>
                        <a:t>蒙特卡洛樹搜索</a:t>
                      </a:r>
                    </a:p>
                  </a:txBody>
                  <a:tcPr/>
                </a:tc>
                <a:extLst>
                  <a:ext uri="{0D108BD9-81ED-4DB2-BD59-A6C34878D82A}">
                    <a16:rowId xmlns:a16="http://schemas.microsoft.com/office/drawing/2014/main" val="10000"/>
                  </a:ext>
                </a:extLst>
              </a:tr>
              <a:tr h="370840">
                <a:tc>
                  <a:txBody>
                    <a:bodyPr/>
                    <a:lstStyle/>
                    <a:p>
                      <a:pPr algn="ctr"/>
                      <a:r>
                        <a:rPr lang="zh-CN" altLang="en-US" sz="2400" b="1" dirty="0">
                          <a:latin typeface="黑体" panose="02010609060101010101" pitchFamily="49" charset="-122"/>
                          <a:ea typeface="黑体" panose="02010609060101010101" pitchFamily="49" charset="-122"/>
                        </a:rPr>
                        <a:t>方法類別</a:t>
                      </a:r>
                    </a:p>
                  </a:txBody>
                  <a:tcPr/>
                </a:tc>
                <a:tc>
                  <a:txBody>
                    <a:bodyPr/>
                    <a:lstStyle/>
                    <a:p>
                      <a:r>
                        <a:rPr lang="zh-CN" altLang="en-US" sz="2400" b="0" dirty="0">
                          <a:solidFill>
                            <a:srgbClr val="FF0000"/>
                          </a:solidFill>
                          <a:latin typeface="黑体" panose="02010609060101010101" pitchFamily="49" charset="-122"/>
                          <a:ea typeface="黑体" panose="02010609060101010101" pitchFamily="49" charset="-122"/>
                        </a:rPr>
                        <a:t>强化學習</a:t>
                      </a:r>
                      <a:r>
                        <a:rPr lang="zh-CN" altLang="en-US" sz="2400" b="0" dirty="0">
                          <a:latin typeface="黑体" panose="02010609060101010101" pitchFamily="49" charset="-122"/>
                          <a:ea typeface="黑体" panose="02010609060101010101" pitchFamily="49" charset="-122"/>
                        </a:rPr>
                        <a:t>方法</a:t>
                      </a:r>
                    </a:p>
                  </a:txBody>
                  <a:tcPr/>
                </a:tc>
                <a:tc>
                  <a:txBody>
                    <a:bodyPr/>
                    <a:lstStyle/>
                    <a:p>
                      <a:r>
                        <a:rPr lang="zh-CN" altLang="en-US" sz="2400" b="0" dirty="0">
                          <a:solidFill>
                            <a:srgbClr val="FF0000"/>
                          </a:solidFill>
                          <a:latin typeface="黑体" panose="02010609060101010101" pitchFamily="49" charset="-122"/>
                          <a:ea typeface="黑体" panose="02010609060101010101" pitchFamily="49" charset="-122"/>
                        </a:rPr>
                        <a:t>啓發式搜索</a:t>
                      </a:r>
                      <a:r>
                        <a:rPr lang="zh-TW" altLang="en-US" sz="2400" b="0" dirty="0">
                          <a:latin typeface="黑体" panose="02010609060101010101" pitchFamily="49" charset="-122"/>
                          <a:ea typeface="黑体" panose="02010609060101010101" pitchFamily="49" charset="-122"/>
                        </a:rPr>
                        <a:t>方法</a:t>
                      </a:r>
                      <a:endParaRPr lang="zh-CN" altLang="en-US" sz="2400" b="0"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1"/>
                  </a:ext>
                </a:extLst>
              </a:tr>
              <a:tr h="432577">
                <a:tc>
                  <a:txBody>
                    <a:bodyPr/>
                    <a:lstStyle/>
                    <a:p>
                      <a:pPr algn="ctr"/>
                      <a:r>
                        <a:rPr lang="zh-CN" altLang="en-US" sz="2400" b="1" dirty="0">
                          <a:latin typeface="黑体" panose="02010609060101010101" pitchFamily="49" charset="-122"/>
                          <a:ea typeface="黑体" panose="02010609060101010101" pitchFamily="49" charset="-122"/>
                        </a:rPr>
                        <a:t>是否需要模型</a:t>
                      </a:r>
                    </a:p>
                  </a:txBody>
                  <a:tcPr/>
                </a:tc>
                <a:tc>
                  <a:txBody>
                    <a:bodyPr/>
                    <a:lstStyle/>
                    <a:p>
                      <a:r>
                        <a:rPr lang="zh-CN" altLang="en-US" sz="2400" b="0" dirty="0">
                          <a:solidFill>
                            <a:srgbClr val="FF0000"/>
                          </a:solidFill>
                          <a:latin typeface="黑体" panose="02010609060101010101" pitchFamily="49" charset="-122"/>
                          <a:ea typeface="黑体" panose="02010609060101010101" pitchFamily="49" charset="-122"/>
                        </a:rPr>
                        <a:t>不需要</a:t>
                      </a:r>
                      <a:r>
                        <a:rPr lang="zh-CN" altLang="en-US" sz="2400" b="0" dirty="0">
                          <a:latin typeface="黑体" panose="02010609060101010101" pitchFamily="49" charset="-122"/>
                          <a:ea typeface="黑体" panose="02010609060101010101" pitchFamily="49" charset="-122"/>
                        </a:rPr>
                        <a:t>環境模型，只依賴環境真實反饋</a:t>
                      </a:r>
                    </a:p>
                  </a:txBody>
                  <a:tcPr/>
                </a:tc>
                <a:tc>
                  <a:txBody>
                    <a:bodyPr/>
                    <a:lstStyle/>
                    <a:p>
                      <a:r>
                        <a:rPr lang="zh-CN" altLang="en-US" sz="2400" b="0" dirty="0">
                          <a:solidFill>
                            <a:srgbClr val="FF0000"/>
                          </a:solidFill>
                          <a:latin typeface="黑体" panose="02010609060101010101" pitchFamily="49" charset="-122"/>
                          <a:ea typeface="黑体" panose="02010609060101010101" pitchFamily="49" charset="-122"/>
                        </a:rPr>
                        <a:t>需要</a:t>
                      </a:r>
                      <a:r>
                        <a:rPr lang="zh-CN" altLang="en-US" sz="2400" b="0" dirty="0">
                          <a:latin typeface="黑体" panose="02010609060101010101" pitchFamily="49" charset="-122"/>
                          <a:ea typeface="黑体" panose="02010609060101010101" pitchFamily="49" charset="-122"/>
                        </a:rPr>
                        <a:t>環境模型</a:t>
                      </a:r>
                      <a:r>
                        <a:rPr lang="en-US" altLang="zh-CN" sz="2400" b="0" dirty="0">
                          <a:latin typeface="黑体" panose="02010609060101010101" pitchFamily="49" charset="-122"/>
                          <a:ea typeface="黑体" panose="02010609060101010101" pitchFamily="49" charset="-122"/>
                        </a:rPr>
                        <a:t>(</a:t>
                      </a:r>
                      <a:r>
                        <a:rPr lang="zh-TW" altLang="en-US" sz="2400" b="0" dirty="0">
                          <a:latin typeface="黑体" panose="02010609060101010101" pitchFamily="49" charset="-122"/>
                          <a:ea typeface="黑体" panose="02010609060101010101" pitchFamily="49" charset="-122"/>
                        </a:rPr>
                        <a:t>可模擬未來</a:t>
                      </a:r>
                      <a:r>
                        <a:rPr lang="zh-CN" altLang="en-US" sz="2400" b="0" dirty="0">
                          <a:latin typeface="黑体" panose="02010609060101010101" pitchFamily="49" charset="-122"/>
                          <a:ea typeface="黑体" panose="02010609060101010101" pitchFamily="49" charset="-122"/>
                        </a:rPr>
                        <a:t>多步</a:t>
                      </a:r>
                      <a:r>
                        <a:rPr lang="zh-TW" altLang="en-US" sz="2400" b="0" dirty="0">
                          <a:latin typeface="黑体" panose="02010609060101010101" pitchFamily="49" charset="-122"/>
                          <a:ea typeface="黑体" panose="02010609060101010101" pitchFamily="49" charset="-122"/>
                        </a:rPr>
                        <a:t>狀態轉移</a:t>
                      </a:r>
                      <a:r>
                        <a:rPr lang="en-US" altLang="zh-CN" sz="2400" b="0" dirty="0">
                          <a:latin typeface="黑体" panose="02010609060101010101" pitchFamily="49" charset="-122"/>
                          <a:ea typeface="黑体" panose="02010609060101010101" pitchFamily="49" charset="-122"/>
                        </a:rPr>
                        <a:t>)</a:t>
                      </a:r>
                      <a:endParaRPr lang="zh-CN" altLang="en-US" sz="2400" b="0"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2"/>
                  </a:ext>
                </a:extLst>
              </a:tr>
              <a:tr h="0">
                <a:tc>
                  <a:txBody>
                    <a:bodyPr/>
                    <a:lstStyle/>
                    <a:p>
                      <a:pPr algn="ctr"/>
                      <a:r>
                        <a:rPr lang="zh-CN" altLang="en-US" sz="2400" b="1" dirty="0">
                          <a:latin typeface="黑体" panose="02010609060101010101" pitchFamily="49" charset="-122"/>
                          <a:ea typeface="黑体" panose="02010609060101010101" pitchFamily="49" charset="-122"/>
                        </a:rPr>
                        <a:t>目標</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0" dirty="0">
                          <a:latin typeface="黑体" panose="02010609060101010101" pitchFamily="49" charset="-122"/>
                          <a:ea typeface="黑体" panose="02010609060101010101" pitchFamily="49" charset="-122"/>
                        </a:rPr>
                        <a:t>通過樣本估計</a:t>
                      </a:r>
                      <a:r>
                        <a:rPr lang="zh-CN" altLang="en-US" sz="2400" b="0" dirty="0">
                          <a:solidFill>
                            <a:srgbClr val="FF0000"/>
                          </a:solidFill>
                          <a:latin typeface="黑体" panose="02010609060101010101" pitchFamily="49" charset="-122"/>
                          <a:ea typeface="黑体" panose="02010609060101010101" pitchFamily="49" charset="-122"/>
                        </a:rPr>
                        <a:t>價值函數</a:t>
                      </a:r>
                      <a:r>
                        <a:rPr lang="zh-CN" altLang="en-US" sz="2400" b="0" dirty="0">
                          <a:latin typeface="黑体" panose="02010609060101010101" pitchFamily="49" charset="-122"/>
                          <a:ea typeface="黑体" panose="02010609060101010101" pitchFamily="49" charset="-122"/>
                        </a:rPr>
                        <a:t>，學習整體</a:t>
                      </a:r>
                      <a:r>
                        <a:rPr lang="zh-CN" altLang="en-US" sz="2400" b="0" dirty="0">
                          <a:solidFill>
                            <a:srgbClr val="FF0000"/>
                          </a:solidFill>
                          <a:latin typeface="黑体" panose="02010609060101010101" pitchFamily="49" charset="-122"/>
                          <a:ea typeface="黑体" panose="02010609060101010101" pitchFamily="49" charset="-122"/>
                        </a:rPr>
                        <a:t>策略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0" dirty="0">
                          <a:latin typeface="黑体" panose="02010609060101010101" pitchFamily="49" charset="-122"/>
                          <a:ea typeface="黑体" panose="02010609060101010101" pitchFamily="49" charset="-122"/>
                        </a:rPr>
                        <a:t>通過模擬</a:t>
                      </a:r>
                      <a:r>
                        <a:rPr lang="zh-CN" altLang="en-US" sz="2400" b="0" dirty="0">
                          <a:solidFill>
                            <a:srgbClr val="FF0000"/>
                          </a:solidFill>
                          <a:latin typeface="黑体" panose="02010609060101010101" pitchFamily="49" charset="-122"/>
                          <a:ea typeface="黑体" panose="02010609060101010101" pitchFamily="49" charset="-122"/>
                        </a:rPr>
                        <a:t>搜索樹</a:t>
                      </a:r>
                      <a:r>
                        <a:rPr lang="zh-CN" altLang="en-US" sz="2400" b="0" dirty="0">
                          <a:latin typeface="黑体" panose="02010609060101010101" pitchFamily="49" charset="-122"/>
                          <a:ea typeface="黑体" panose="02010609060101010101" pitchFamily="49" charset="-122"/>
                        </a:rPr>
                        <a:t>選擇當前最優</a:t>
                      </a:r>
                      <a:r>
                        <a:rPr lang="zh-CN" altLang="en-US" sz="2400" b="0" dirty="0">
                          <a:solidFill>
                            <a:srgbClr val="FF0000"/>
                          </a:solidFill>
                          <a:latin typeface="黑体" panose="02010609060101010101" pitchFamily="49" charset="-122"/>
                          <a:ea typeface="黑体" panose="02010609060101010101" pitchFamily="49" charset="-122"/>
                        </a:rPr>
                        <a:t>動作</a:t>
                      </a:r>
                    </a:p>
                  </a:txBody>
                  <a:tcPr/>
                </a:tc>
                <a:extLst>
                  <a:ext uri="{0D108BD9-81ED-4DB2-BD59-A6C34878D82A}">
                    <a16:rowId xmlns:a16="http://schemas.microsoft.com/office/drawing/2014/main" val="10003"/>
                  </a:ext>
                </a:extLst>
              </a:tr>
              <a:tr h="370840">
                <a:tc>
                  <a:txBody>
                    <a:bodyPr/>
                    <a:lstStyle/>
                    <a:p>
                      <a:pPr algn="ctr"/>
                      <a:r>
                        <a:rPr lang="zh-CN" altLang="en-US" sz="2400" b="1" dirty="0">
                          <a:latin typeface="黑体" panose="02010609060101010101" pitchFamily="49" charset="-122"/>
                          <a:ea typeface="黑体" panose="02010609060101010101" pitchFamily="49" charset="-122"/>
                        </a:rPr>
                        <a:t>何時應用</a:t>
                      </a:r>
                    </a:p>
                  </a:txBody>
                  <a:tcPr/>
                </a:tc>
                <a:tc>
                  <a:txBody>
                    <a:bodyPr/>
                    <a:lstStyle/>
                    <a:p>
                      <a:r>
                        <a:rPr lang="zh-CN" altLang="en-US" sz="2400" b="0" dirty="0">
                          <a:solidFill>
                            <a:srgbClr val="FF0000"/>
                          </a:solidFill>
                          <a:latin typeface="黑体" panose="02010609060101010101" pitchFamily="49" charset="-122"/>
                          <a:ea typeface="黑体" panose="02010609060101010101" pitchFamily="49" charset="-122"/>
                        </a:rPr>
                        <a:t>決策前</a:t>
                      </a:r>
                      <a:r>
                        <a:rPr lang="zh-CN" altLang="en-US" sz="2400" b="0" dirty="0">
                          <a:latin typeface="黑体" panose="02010609060101010101" pitchFamily="49" charset="-122"/>
                          <a:ea typeface="黑体" panose="02010609060101010101" pitchFamily="49" charset="-122"/>
                        </a:rPr>
                        <a:t>學習策略</a:t>
                      </a:r>
                    </a:p>
                  </a:txBody>
                  <a:tcPr/>
                </a:tc>
                <a:tc>
                  <a:txBody>
                    <a:bodyPr/>
                    <a:lstStyle/>
                    <a:p>
                      <a:r>
                        <a:rPr lang="zh-CN" altLang="en-US" sz="2400" b="0" dirty="0">
                          <a:solidFill>
                            <a:srgbClr val="FF0000"/>
                          </a:solidFill>
                          <a:latin typeface="黑体" panose="02010609060101010101" pitchFamily="49" charset="-122"/>
                          <a:ea typeface="黑体" panose="02010609060101010101" pitchFamily="49" charset="-122"/>
                        </a:rPr>
                        <a:t>決策時</a:t>
                      </a:r>
                      <a:r>
                        <a:rPr lang="zh-CN" altLang="en-US" sz="2400" b="0" dirty="0">
                          <a:solidFill>
                            <a:schemeClr val="tx1"/>
                          </a:solidFill>
                          <a:latin typeface="黑体" panose="02010609060101010101" pitchFamily="49" charset="-122"/>
                          <a:ea typeface="黑体" panose="02010609060101010101" pitchFamily="49" charset="-122"/>
                        </a:rPr>
                        <a:t>即時</a:t>
                      </a:r>
                      <a:r>
                        <a:rPr lang="zh-CN" altLang="en-US" sz="2400" b="0" dirty="0">
                          <a:latin typeface="黑体" panose="02010609060101010101" pitchFamily="49" charset="-122"/>
                          <a:ea typeface="黑体" panose="02010609060101010101" pitchFamily="49" charset="-122"/>
                        </a:rPr>
                        <a:t>規劃</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TW" dirty="0">
              <a:latin typeface="黑体" panose="02010609060101010101" pitchFamily="49" charset="-122"/>
            </a:endParaRPr>
          </a:p>
          <a:p>
            <a:pPr marL="0" indent="0">
              <a:buNone/>
            </a:pPr>
            <a:endParaRPr lang="en-US" altLang="zh-CN" dirty="0"/>
          </a:p>
          <a:p>
            <a:pPr marL="0" indent="0">
              <a:buNone/>
            </a:pPr>
            <a:endParaRPr lang="en-US" altLang="zh-TW" dirty="0">
              <a:latin typeface="黑体" panose="02010609060101010101" pitchFamily="49" charset="-122"/>
            </a:endParaRPr>
          </a:p>
          <a:p>
            <a:pPr marL="0" indent="0">
              <a:buNone/>
            </a:pPr>
            <a:endParaRPr lang="en-US" altLang="zh-CN" dirty="0"/>
          </a:p>
        </p:txBody>
      </p:sp>
      <p:sp>
        <p:nvSpPr>
          <p:cNvPr id="7" name="内容占位符 6"/>
          <p:cNvSpPr>
            <a:spLocks noGrp="1"/>
          </p:cNvSpPr>
          <p:nvPr>
            <p:ph idx="13"/>
          </p:nvPr>
        </p:nvSpPr>
        <p:spPr>
          <a:xfrm>
            <a:off x="406774" y="556761"/>
            <a:ext cx="11364781" cy="487456"/>
          </a:xfrm>
        </p:spPr>
        <p:txBody>
          <a:bodyPr/>
          <a:lstStyle/>
          <a:p>
            <a:r>
              <a:rPr lang="zh-CN" altLang="en-US" dirty="0"/>
              <a:t>無模型强化學習</a:t>
            </a:r>
            <a:r>
              <a:rPr lang="en-US" altLang="zh-CN" dirty="0"/>
              <a:t>: </a:t>
            </a:r>
            <a:r>
              <a:rPr lang="zh-CN" altLang="en-US" dirty="0"/>
              <a:t>蒙特卡洛方法</a:t>
            </a:r>
          </a:p>
        </p:txBody>
      </p:sp>
      <p:sp>
        <p:nvSpPr>
          <p:cNvPr id="24" name="文本框 23"/>
          <p:cNvSpPr txBox="1"/>
          <p:nvPr/>
        </p:nvSpPr>
        <p:spPr>
          <a:xfrm>
            <a:off x="406774" y="1091822"/>
            <a:ext cx="11697241" cy="4645502"/>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例：智能体打很多回合游戲，每個回合遇到相同的情景都用相同的動作，發現這些回合大部分都以“輸”或者“贏”告終，那智能体就大致可以评估在每個特定情境下采取這個動作的回報情況了。</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2054" name="Picture 6" descr="王者荣耀：中低段位随意摆烂的玩家，这种互坑游戏，是你想要的？_队友_胜率_方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38" y="2677685"/>
            <a:ext cx="5675556" cy="2525168"/>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6735347" y="2571700"/>
            <a:ext cx="4960794" cy="2525168"/>
          </a:xfrm>
          <a:prstGeom prst="rect">
            <a:avLst/>
          </a:prstGeom>
        </p:spPr>
      </p:pic>
      <p:sp>
        <p:nvSpPr>
          <p:cNvPr id="3" name="文本框 2"/>
          <p:cNvSpPr txBox="1"/>
          <p:nvPr/>
        </p:nvSpPr>
        <p:spPr>
          <a:xfrm>
            <a:off x="406774" y="5308837"/>
            <a:ext cx="11697240" cy="952184"/>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爲什麽是無模型？</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動作的價值是智能体從過去玩游戲的經驗當中了解的</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而不是模型得出的。</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5" y="1196763"/>
            <a:ext cx="11617138" cy="1854378"/>
          </a:xfrm>
        </p:spPr>
        <p:txBody>
          <a:bodyPr/>
          <a:lstStyle/>
          <a:p>
            <a:pPr>
              <a:lnSpc>
                <a:spcPct val="125000"/>
              </a:lnSpc>
              <a:spcAft>
                <a:spcPts val="0"/>
              </a:spcAft>
            </a:pPr>
            <a:r>
              <a:rPr lang="zh-CN" altLang="en-US" sz="2400" dirty="0"/>
              <a:t>蒙特卡洛方法需要完整玩完一局游戏，才能估计某个情境下动作的价值</a:t>
            </a:r>
            <a:r>
              <a:rPr lang="zh-CN" altLang="en-US" sz="2400" dirty="0">
                <a:latin typeface="黑体" panose="02010609060101010101" pitchFamily="49" charset="-122"/>
              </a:rPr>
              <a:t>。</a:t>
            </a:r>
            <a:endParaRPr lang="en-US" altLang="zh-CN" sz="2400" dirty="0">
              <a:latin typeface="黑体" panose="02010609060101010101" pitchFamily="49" charset="-122"/>
            </a:endParaRPr>
          </a:p>
          <a:p>
            <a:pPr marL="0" indent="0">
              <a:lnSpc>
                <a:spcPct val="125000"/>
              </a:lnSpc>
              <a:spcAft>
                <a:spcPts val="0"/>
              </a:spcAft>
              <a:buNone/>
            </a:pPr>
            <a:r>
              <a:rPr lang="zh-CN" altLang="en-US" sz="2400" dirty="0">
                <a:latin typeface="黑体" panose="02010609060101010101" pitchFamily="49" charset="-122"/>
              </a:rPr>
              <a:t>那是否存在方法</a:t>
            </a:r>
            <a:r>
              <a:rPr lang="en-US" altLang="zh-CN" sz="2400" dirty="0">
                <a:latin typeface="黑体" panose="02010609060101010101" pitchFamily="49" charset="-122"/>
              </a:rPr>
              <a:t>?</a:t>
            </a:r>
            <a:r>
              <a:rPr lang="zh-CN" altLang="en-US" sz="2400" dirty="0">
                <a:latin typeface="黑体" panose="02010609060101010101" pitchFamily="49" charset="-122"/>
              </a:rPr>
              <a:t> 让智能体仍然从过去玩游戏的经历中学习动作的价值，但不需要玩完一整局游戏。而是</a:t>
            </a:r>
            <a:r>
              <a:rPr lang="zh-CN" altLang="en-US" sz="2400" dirty="0"/>
              <a:t>只用执行一个动作后的反馈，就能大致估计它在当前情境下的回报。</a:t>
            </a:r>
            <a:endParaRPr lang="en-US" altLang="zh-CN" dirty="0"/>
          </a:p>
          <a:p>
            <a:pPr marL="0" indent="0">
              <a:buNone/>
            </a:pPr>
            <a:endParaRPr lang="en-US" altLang="zh-CN" dirty="0"/>
          </a:p>
        </p:txBody>
      </p:sp>
      <p:sp>
        <p:nvSpPr>
          <p:cNvPr id="7" name="内容占位符 6"/>
          <p:cNvSpPr>
            <a:spLocks noGrp="1"/>
          </p:cNvSpPr>
          <p:nvPr>
            <p:ph idx="13"/>
          </p:nvPr>
        </p:nvSpPr>
        <p:spPr>
          <a:xfrm>
            <a:off x="406775" y="554459"/>
            <a:ext cx="11364781" cy="487456"/>
          </a:xfrm>
        </p:spPr>
        <p:txBody>
          <a:bodyPr/>
          <a:lstStyle/>
          <a:p>
            <a:r>
              <a:rPr lang="zh-CN" altLang="en-US" dirty="0"/>
              <a:t>無模型强化學習</a:t>
            </a:r>
            <a:r>
              <a:rPr lang="en-US" altLang="zh-CN" dirty="0"/>
              <a:t>: </a:t>
            </a:r>
            <a:r>
              <a:rPr lang="zh-CN" altLang="en-US" dirty="0"/>
              <a:t>時序差分方法</a:t>
            </a:r>
          </a:p>
        </p:txBody>
      </p:sp>
      <p:sp>
        <p:nvSpPr>
          <p:cNvPr id="9" name="文本框 8"/>
          <p:cNvSpPr txBox="1"/>
          <p:nvPr/>
        </p:nvSpPr>
        <p:spPr>
          <a:xfrm>
            <a:off x="406775" y="3301043"/>
            <a:ext cx="11537575" cy="3139321"/>
          </a:xfrm>
          <a:prstGeom prst="rect">
            <a:avLst/>
          </a:prstGeom>
          <a:noFill/>
        </p:spPr>
        <p:txBody>
          <a:bodyPr wrap="square" rtlCol="0">
            <a:spAutoFit/>
          </a:bodyPr>
          <a:lstStyle/>
          <a:p>
            <a:pPr>
              <a:lnSpc>
                <a:spcPct val="125000"/>
              </a:lnSpc>
            </a:pPr>
            <a:r>
              <a:rPr lang="zh-CN" altLang="en-US" sz="2400" dirty="0">
                <a:solidFill>
                  <a:srgbClr val="FF0000"/>
                </a:solidFill>
                <a:latin typeface="黑体" panose="02010609060101010101" pitchFamily="49" charset="-122"/>
                <a:ea typeface="黑体" panose="02010609060101010101" pitchFamily="49" charset="-122"/>
              </a:rPr>
              <a:t>時序差分</a:t>
            </a:r>
            <a:r>
              <a:rPr lang="en-US"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(temporal−difference)</a:t>
            </a:r>
            <a:r>
              <a:rPr lang="zh-CN" altLang="en-US" sz="2400" dirty="0">
                <a:latin typeface="黑体" panose="02010609060101010101" pitchFamily="49" charset="-122"/>
                <a:ea typeface="黑体" panose="02010609060101010101" pitchFamily="49" charset="-122"/>
              </a:rPr>
              <a:t>方法又稱</a:t>
            </a:r>
            <a:r>
              <a:rPr lang="en-US" altLang="zh-CN" sz="2400" dirty="0">
                <a:latin typeface="黑体" panose="02010609060101010101" pitchFamily="49" charset="-122"/>
                <a:ea typeface="黑体" panose="02010609060101010101" pitchFamily="49" charset="-122"/>
              </a:rPr>
              <a:t>TD</a:t>
            </a:r>
            <a:r>
              <a:rPr lang="zh-CN" altLang="en-US" sz="2400" dirty="0">
                <a:latin typeface="黑体" panose="02010609060101010101" pitchFamily="49" charset="-122"/>
                <a:ea typeface="黑体" panose="02010609060101010101" pitchFamily="49" charset="-122"/>
              </a:rPr>
              <a:t>方法</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是一种用来估计一个策略的价值函数的方法</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結合了蒙特卡洛方法和動態規劃的思想。</a:t>
            </a:r>
            <a:endParaRPr lang="en-US" altLang="zh-CN" sz="2400" dirty="0">
              <a:latin typeface="黑体" panose="02010609060101010101" pitchFamily="49" charset="-122"/>
              <a:ea typeface="黑体" panose="02010609060101010101" pitchFamily="49" charset="-122"/>
            </a:endParaRPr>
          </a:p>
          <a:p>
            <a:pPr marL="342900" indent="-342900">
              <a:lnSpc>
                <a:spcPct val="125000"/>
              </a:lnSpc>
              <a:buAutoNum type="arabicParenBoth"/>
            </a:pPr>
            <a:r>
              <a:rPr lang="zh-CN" altLang="en-US" sz="2400" dirty="0">
                <a:latin typeface="黑体" panose="02010609060101010101" pitchFamily="49" charset="-122"/>
                <a:ea typeface="黑体" panose="02010609060101010101" pitchFamily="49" charset="-122"/>
              </a:rPr>
              <a:t>它可以像蒙特卡洛方法那樣直接從原始經驗中學習，而不需要知道環境模型。</a:t>
            </a:r>
            <a:endParaRPr lang="en-US" altLang="zh-CN" sz="2400" dirty="0">
              <a:latin typeface="黑体" panose="02010609060101010101" pitchFamily="49" charset="-122"/>
              <a:ea typeface="黑体" panose="02010609060101010101" pitchFamily="49" charset="-122"/>
            </a:endParaRPr>
          </a:p>
          <a:p>
            <a:pPr marL="342900" indent="-342900">
              <a:lnSpc>
                <a:spcPct val="125000"/>
              </a:lnSpc>
              <a:buFontTx/>
              <a:buAutoNum type="arabicParenBoth"/>
            </a:pPr>
            <a:r>
              <a:rPr lang="zh-CN" altLang="en-US" sz="2400" dirty="0">
                <a:latin typeface="黑体" panose="02010609060101010101" pitchFamily="49" charset="-122"/>
                <a:ea typeface="黑体" panose="02010609060101010101" pitchFamily="49" charset="-122"/>
              </a:rPr>
              <a:t>也像動態規劃方法那樣根據已學習到的價值函數的估計進行當前估計的更新 </a:t>
            </a:r>
            <a:r>
              <a:rPr lang="en-US" altLang="zh-CN" sz="2400" dirty="0">
                <a:latin typeface="黑体" panose="02010609060101010101" pitchFamily="49" charset="-122"/>
                <a:ea typeface="黑体" panose="02010609060101010101" pitchFamily="49" charset="-122"/>
              </a:rPr>
              <a:t>(bootstrap)</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dirty="0">
                <a:latin typeface="黑体" panose="02010609060101010101" pitchFamily="49" charset="-122"/>
                <a:ea typeface="黑体" panose="02010609060101010101" pitchFamily="49" charset="-122"/>
              </a:rPr>
              <a:t>TD</a:t>
            </a:r>
            <a:r>
              <a:rPr lang="zh-CN" altLang="en-US" sz="2400" dirty="0">
                <a:latin typeface="黑体" panose="02010609060101010101" pitchFamily="49" charset="-122"/>
                <a:ea typeface="黑体" panose="02010609060101010101" pitchFamily="49" charset="-122"/>
              </a:rPr>
              <a:t>学习通常指的是强化學習算法的一個大類，如</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Sarsa</a:t>
            </a:r>
            <a:r>
              <a:rPr lang="en-US" altLang="zh-CN" sz="2400" dirty="0">
                <a:latin typeface="黑体" panose="02010609060101010101" pitchFamily="49" charset="-122"/>
                <a:ea typeface="黑体" panose="02010609060101010101" pitchFamily="49" charset="-122"/>
              </a:rPr>
              <a:t>, </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400" dirty="0">
                <a:latin typeface="黑体" panose="02010609060101010101" pitchFamily="49" charset="-122"/>
                <a:ea typeface="黑体" panose="02010609060101010101" pitchFamily="49" charset="-122"/>
              </a:rPr>
              <a:t>等</a:t>
            </a:r>
            <a:endParaRPr lang="en-US" altLang="zh-CN" dirty="0"/>
          </a:p>
          <a:p>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3"/>
          </p:nvPr>
        </p:nvSpPr>
        <p:spPr>
          <a:xfrm>
            <a:off x="406775" y="582340"/>
            <a:ext cx="11364781" cy="487456"/>
          </a:xfrm>
        </p:spPr>
        <p:txBody>
          <a:bodyPr/>
          <a:lstStyle/>
          <a:p>
            <a:r>
              <a:rPr lang="zh-CN" altLang="en-US" dirty="0"/>
              <a:t>無模型强化學習</a:t>
            </a:r>
            <a:r>
              <a:rPr lang="en-US" altLang="zh-CN" dirty="0"/>
              <a:t>: </a:t>
            </a:r>
            <a:r>
              <a:rPr lang="zh-CN" altLang="en-US" dirty="0"/>
              <a:t>時序差分方法</a:t>
            </a:r>
          </a:p>
        </p:txBody>
      </p:sp>
      <p:pic>
        <p:nvPicPr>
          <p:cNvPr id="11" name="图片 10"/>
          <p:cNvPicPr>
            <a:picLocks noChangeAspect="1"/>
          </p:cNvPicPr>
          <p:nvPr/>
        </p:nvPicPr>
        <p:blipFill>
          <a:blip r:embed="rId3"/>
          <a:stretch>
            <a:fillRect/>
          </a:stretch>
        </p:blipFill>
        <p:spPr>
          <a:xfrm>
            <a:off x="704851" y="4042588"/>
            <a:ext cx="4255988" cy="2091225"/>
          </a:xfrm>
          <a:prstGeom prst="rect">
            <a:avLst/>
          </a:prstGeom>
        </p:spPr>
      </p:pic>
      <p:pic>
        <p:nvPicPr>
          <p:cNvPr id="4" name="图片 3"/>
          <p:cNvPicPr>
            <a:picLocks noChangeAspect="1"/>
          </p:cNvPicPr>
          <p:nvPr/>
        </p:nvPicPr>
        <p:blipFill>
          <a:blip r:embed="rId4"/>
          <a:stretch>
            <a:fillRect/>
          </a:stretch>
        </p:blipFill>
        <p:spPr>
          <a:xfrm>
            <a:off x="6429403" y="3919040"/>
            <a:ext cx="4676748" cy="2172056"/>
          </a:xfrm>
          <a:prstGeom prst="rect">
            <a:avLst/>
          </a:prstGeom>
        </p:spPr>
      </p:pic>
      <p:sp>
        <p:nvSpPr>
          <p:cNvPr id="5" name="文本框 4"/>
          <p:cNvSpPr txBox="1"/>
          <p:nvPr/>
        </p:nvSpPr>
        <p:spPr>
          <a:xfrm>
            <a:off x="406774" y="1585219"/>
            <a:ext cx="11785226" cy="1413849"/>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假設我們沒等一個游戲回合結束，在玩游戲的過程中已經獲得了一些样本，</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r>
              <a:rPr lang="zh-CN" altLang="en-US" sz="2400" dirty="0">
                <a:latin typeface="黑体" panose="02010609060101010101" pitchFamily="49" charset="-122"/>
                <a:ea typeface="黑体" panose="02010609060101010101" pitchFamily="49" charset="-122"/>
              </a:rPr>
              <a:t>                             ，那我们就可以利用这些样本来估计当前状态的价值，从而评估当前策略的好坏。</a:t>
            </a:r>
            <a:endParaRPr lang="zh-CN" altLang="en-US" sz="24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399" y="2116186"/>
            <a:ext cx="4410101" cy="406521"/>
          </a:xfrm>
          <a:prstGeom prst="rect">
            <a:avLst/>
          </a:prstGeom>
        </p:spPr>
      </p:pic>
      <p:pic>
        <p:nvPicPr>
          <p:cNvPr id="23" name="图片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84562" y="3010106"/>
            <a:ext cx="7597588" cy="461665"/>
          </a:xfrm>
          <a:prstGeom prst="rect">
            <a:avLst/>
          </a:prstGeom>
        </p:spPr>
      </p:pic>
      <p:sp>
        <p:nvSpPr>
          <p:cNvPr id="24" name="文本框 23"/>
          <p:cNvSpPr txBox="1"/>
          <p:nvPr/>
        </p:nvSpPr>
        <p:spPr>
          <a:xfrm>
            <a:off x="406774" y="1183411"/>
            <a:ext cx="6317876"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以最經典的估計狀態價值的</a:t>
            </a:r>
            <a:r>
              <a:rPr lang="en-US" altLang="zh-CN" sz="2400" dirty="0">
                <a:latin typeface="黑体" panose="02010609060101010101" pitchFamily="49" charset="-122"/>
                <a:ea typeface="黑体" panose="02010609060101010101" pitchFamily="49" charset="-122"/>
              </a:rPr>
              <a:t>TD</a:t>
            </a:r>
            <a:r>
              <a:rPr lang="zh-CN" altLang="en-US" sz="2400" dirty="0">
                <a:latin typeface="黑体" panose="02010609060101010101" pitchFamily="49" charset="-122"/>
                <a:ea typeface="黑体" panose="02010609060101010101" pitchFamily="49" charset="-122"/>
              </a:rPr>
              <a:t>算法爲例</a:t>
            </a:r>
            <a:r>
              <a:rPr lang="en-US" altLang="zh-CN"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sp>
        <p:nvSpPr>
          <p:cNvPr id="32" name="文本框 31"/>
          <p:cNvSpPr txBox="1"/>
          <p:nvPr/>
        </p:nvSpPr>
        <p:spPr>
          <a:xfrm>
            <a:off x="3467532" y="3457684"/>
            <a:ext cx="1139652" cy="369332"/>
          </a:xfrm>
          <a:prstGeom prst="rect">
            <a:avLst/>
          </a:prstGeom>
          <a:noFill/>
        </p:spPr>
        <p:txBody>
          <a:bodyPr wrap="square" rtlCol="0">
            <a:spAutoFit/>
          </a:bodyPr>
          <a:lstStyle/>
          <a:p>
            <a:r>
              <a:rPr lang="zh-CN" altLang="en-US" dirty="0">
                <a:solidFill>
                  <a:srgbClr val="FF0000"/>
                </a:solidFill>
              </a:rPr>
              <a:t>当前估计</a:t>
            </a:r>
          </a:p>
        </p:txBody>
      </p:sp>
      <p:sp>
        <p:nvSpPr>
          <p:cNvPr id="33" name="文本框 32"/>
          <p:cNvSpPr txBox="1"/>
          <p:nvPr/>
        </p:nvSpPr>
        <p:spPr>
          <a:xfrm>
            <a:off x="2159219" y="3473906"/>
            <a:ext cx="885555" cy="369332"/>
          </a:xfrm>
          <a:prstGeom prst="rect">
            <a:avLst/>
          </a:prstGeom>
          <a:noFill/>
        </p:spPr>
        <p:txBody>
          <a:bodyPr wrap="square" rtlCol="0">
            <a:spAutoFit/>
          </a:bodyPr>
          <a:lstStyle/>
          <a:p>
            <a:r>
              <a:rPr lang="zh-CN" altLang="en-US" dirty="0">
                <a:solidFill>
                  <a:srgbClr val="FF0000"/>
                </a:solidFill>
              </a:rPr>
              <a:t>新估计</a:t>
            </a:r>
          </a:p>
        </p:txBody>
      </p:sp>
      <p:sp>
        <p:nvSpPr>
          <p:cNvPr id="37" name="左大括号 36"/>
          <p:cNvSpPr/>
          <p:nvPr/>
        </p:nvSpPr>
        <p:spPr>
          <a:xfrm rot="5400000">
            <a:off x="7454107" y="1054821"/>
            <a:ext cx="247741" cy="3836105"/>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38" name="文本框 37"/>
          <p:cNvSpPr txBox="1"/>
          <p:nvPr/>
        </p:nvSpPr>
        <p:spPr>
          <a:xfrm>
            <a:off x="6715581" y="2547979"/>
            <a:ext cx="2243335" cy="369332"/>
          </a:xfrm>
          <a:prstGeom prst="rect">
            <a:avLst/>
          </a:prstGeom>
          <a:noFill/>
        </p:spPr>
        <p:txBody>
          <a:bodyPr wrap="square" rtlCol="0">
            <a:spAutoFit/>
          </a:bodyPr>
          <a:lstStyle/>
          <a:p>
            <a:r>
              <a:rPr lang="en-US" altLang="zh-CN" dirty="0">
                <a:solidFill>
                  <a:srgbClr val="FF0000"/>
                </a:solidFill>
              </a:rPr>
              <a:t>TD-</a:t>
            </a:r>
            <a:r>
              <a:rPr lang="zh-CN" altLang="en-US" dirty="0">
                <a:solidFill>
                  <a:srgbClr val="FF0000"/>
                </a:solidFill>
              </a:rPr>
              <a:t>誤差</a:t>
            </a:r>
            <a:r>
              <a:rPr lang="en-US" altLang="zh-CN" dirty="0">
                <a:solidFill>
                  <a:srgbClr val="FF0000"/>
                </a:solidFill>
              </a:rPr>
              <a:t>(TD-Error)</a:t>
            </a:r>
            <a:endParaRPr lang="zh-CN" altLang="en-US" dirty="0">
              <a:solidFill>
                <a:srgbClr val="FF0000"/>
              </a:solidFill>
            </a:endParaRPr>
          </a:p>
        </p:txBody>
      </p:sp>
      <p:sp>
        <p:nvSpPr>
          <p:cNvPr id="39" name="左大括号 38"/>
          <p:cNvSpPr/>
          <p:nvPr/>
        </p:nvSpPr>
        <p:spPr>
          <a:xfrm rot="16200000">
            <a:off x="2535539" y="2949007"/>
            <a:ext cx="132917" cy="998050"/>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40" name="左大括号 39"/>
          <p:cNvSpPr/>
          <p:nvPr/>
        </p:nvSpPr>
        <p:spPr>
          <a:xfrm rot="16200000">
            <a:off x="3940878" y="3014907"/>
            <a:ext cx="113616" cy="885555"/>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41" name="左大括号 40"/>
          <p:cNvSpPr/>
          <p:nvPr/>
        </p:nvSpPr>
        <p:spPr>
          <a:xfrm rot="16200000">
            <a:off x="8119813" y="2205229"/>
            <a:ext cx="247741" cy="2523742"/>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42" name="文本框 41"/>
          <p:cNvSpPr txBox="1"/>
          <p:nvPr/>
        </p:nvSpPr>
        <p:spPr>
          <a:xfrm>
            <a:off x="7348321" y="3510739"/>
            <a:ext cx="2195532" cy="369332"/>
          </a:xfrm>
          <a:prstGeom prst="rect">
            <a:avLst/>
          </a:prstGeom>
          <a:noFill/>
        </p:spPr>
        <p:txBody>
          <a:bodyPr wrap="square" rtlCol="0">
            <a:spAutoFit/>
          </a:bodyPr>
          <a:lstStyle/>
          <a:p>
            <a:r>
              <a:rPr lang="en-US" altLang="zh-CN" dirty="0">
                <a:solidFill>
                  <a:srgbClr val="FF0000"/>
                </a:solidFill>
              </a:rPr>
              <a:t>TD-</a:t>
            </a:r>
            <a:r>
              <a:rPr lang="zh-CN" altLang="en-US" dirty="0">
                <a:solidFill>
                  <a:srgbClr val="FF0000"/>
                </a:solidFill>
              </a:rPr>
              <a:t>目标 </a:t>
            </a:r>
            <a:r>
              <a:rPr lang="en-US" altLang="zh-CN" dirty="0">
                <a:solidFill>
                  <a:srgbClr val="FF0000"/>
                </a:solidFill>
              </a:rPr>
              <a:t>(TD-target)</a:t>
            </a:r>
            <a:endParaRPr lang="zh-CN" altLang="en-US" dirty="0">
              <a:solidFill>
                <a:srgbClr val="FF0000"/>
              </a:solidFill>
            </a:endParaRPr>
          </a:p>
        </p:txBody>
      </p:sp>
      <p:sp>
        <p:nvSpPr>
          <p:cNvPr id="43" name="文本框 42"/>
          <p:cNvSpPr txBox="1"/>
          <p:nvPr/>
        </p:nvSpPr>
        <p:spPr>
          <a:xfrm>
            <a:off x="2255744" y="6091094"/>
            <a:ext cx="1220874" cy="461665"/>
          </a:xfrm>
          <a:prstGeom prst="rect">
            <a:avLst/>
          </a:prstGeom>
          <a:noFill/>
        </p:spPr>
        <p:txBody>
          <a:bodyPr wrap="square" rtlCol="0">
            <a:spAutoFit/>
          </a:bodyPr>
          <a:lstStyle/>
          <a:p>
            <a:r>
              <a:rPr lang="en-US" altLang="zh-CN" sz="2400" dirty="0">
                <a:latin typeface="黑体" panose="02010609060101010101" pitchFamily="49" charset="-122"/>
                <a:ea typeface="黑体" panose="02010609060101010101" pitchFamily="49" charset="-122"/>
                <a:cs typeface="Times New Roman" panose="02020603050405020304" pitchFamily="18" charset="0"/>
              </a:rPr>
              <a:t>TD</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方法</a:t>
            </a:r>
          </a:p>
        </p:txBody>
      </p:sp>
      <p:sp>
        <p:nvSpPr>
          <p:cNvPr id="45" name="文本框 44"/>
          <p:cNvSpPr txBox="1"/>
          <p:nvPr/>
        </p:nvSpPr>
        <p:spPr>
          <a:xfrm>
            <a:off x="7926916" y="6091095"/>
            <a:ext cx="2063999" cy="461665"/>
          </a:xfrm>
          <a:prstGeom prst="rect">
            <a:avLst/>
          </a:prstGeom>
          <a:noFill/>
        </p:spPr>
        <p:txBody>
          <a:bodyPr wrap="square">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蒙特卡洛方法</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65165" y="849970"/>
            <a:ext cx="11364780" cy="5158059"/>
          </a:xfrm>
        </p:spPr>
        <p:txBody>
          <a:bodyPr/>
          <a:lstStyle/>
          <a:p>
            <a:pPr marL="0" indent="0">
              <a:lnSpc>
                <a:spcPct val="150000"/>
              </a:lnSpc>
              <a:buNone/>
            </a:pPr>
            <a:r>
              <a:rPr lang="en-US" altLang="zh-CN" dirty="0"/>
              <a:t>2. </a:t>
            </a:r>
            <a:r>
              <a:rPr lang="zh-CN" altLang="en-US" dirty="0"/>
              <a:t>基於深度强化学习的自動駕駛決策模型</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2.1.</a:t>
            </a:r>
            <a:r>
              <a:rPr lang="zh-CN" altLang="en-US" sz="2400" dirty="0">
                <a:latin typeface="黑体" panose="02010609060101010101" pitchFamily="49" charset="-122"/>
                <a:ea typeface="黑体" panose="02010609060101010101" pitchFamily="49" charset="-122"/>
              </a:rPr>
              <a:t> 无模型强化学习</a:t>
            </a:r>
            <a:r>
              <a:rPr lang="en-US" altLang="zh-CN" sz="2400" dirty="0">
                <a:latin typeface="黑体" panose="02010609060101010101" pitchFamily="49" charset="-122"/>
                <a:ea typeface="黑体" panose="02010609060101010101" pitchFamily="49" charset="-122"/>
              </a:rPr>
              <a:t> </a:t>
            </a:r>
          </a:p>
          <a:p>
            <a:pPr lvl="4">
              <a:lnSpc>
                <a:spcPct val="150000"/>
              </a:lnSpc>
            </a:pPr>
            <a:r>
              <a:rPr lang="en-US" altLang="zh-CN" sz="2400" dirty="0">
                <a:latin typeface="黑体" panose="02010609060101010101" pitchFamily="49" charset="-122"/>
                <a:ea typeface="黑体" panose="02010609060101010101" pitchFamily="49" charset="-122"/>
              </a:rPr>
              <a:t> 2.2. </a:t>
            </a:r>
            <a:r>
              <a:rPr lang="zh-CN" altLang="en-US" sz="2400" dirty="0">
                <a:latin typeface="黑体" panose="02010609060101010101" pitchFamily="49" charset="-122"/>
                <a:ea typeface="黑体" panose="02010609060101010101" pitchFamily="49" charset="-122"/>
              </a:rPr>
              <a:t>探索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利用困境</a:t>
            </a:r>
            <a:endParaRPr lang="en-US" altLang="zh-CN" sz="24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什么是探索</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利用困境</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探索与利用的平衡</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On-policy vs Off-policy</a:t>
            </a:r>
          </a:p>
          <a:p>
            <a:pPr lvl="4">
              <a:lnSpc>
                <a:spcPct val="150000"/>
              </a:lnSpc>
            </a:pPr>
            <a:r>
              <a:rPr lang="en-US" altLang="zh-CN" sz="2400" dirty="0">
                <a:latin typeface="黑体" panose="02010609060101010101" pitchFamily="49" charset="-122"/>
                <a:ea typeface="黑体" panose="02010609060101010101" pitchFamily="49" charset="-122"/>
              </a:rPr>
              <a:t> 2.3.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p>
          <a:p>
            <a:pPr lvl="4">
              <a:lnSpc>
                <a:spcPct val="150000"/>
              </a:lnSpc>
            </a:pPr>
            <a:r>
              <a:rPr lang="en-US" altLang="zh-CN" sz="2400" dirty="0">
                <a:latin typeface="黑体" panose="02010609060101010101" pitchFamily="49" charset="-122"/>
                <a:ea typeface="黑体" panose="02010609060101010101" pitchFamily="49" charset="-122"/>
              </a:rPr>
              <a:t> 2.4. </a:t>
            </a:r>
            <a:r>
              <a:rPr lang="zh-CN" altLang="en-US" sz="2400" dirty="0">
                <a:latin typeface="黑体" panose="02010609060101010101" pitchFamily="49" charset="-122"/>
                <a:ea typeface="黑体" panose="02010609060101010101" pitchFamily="49" charset="-122"/>
              </a:rPr>
              <a:t>值函数近似</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2.5. </a:t>
            </a:r>
            <a:r>
              <a:rPr lang="zh-CN" altLang="en-US" sz="2400" dirty="0">
                <a:latin typeface="黑体" panose="02010609060101010101" pitchFamily="49" charset="-122"/>
                <a:ea typeface="黑体" panose="02010609060101010101" pitchFamily="49" charset="-122"/>
              </a:rPr>
              <a:t>深度强化学习</a:t>
            </a: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t>36</a:t>
            </a:fld>
            <a:endParaRPr lang="zh-TW" altLang="en-US"/>
          </a:p>
        </p:txBody>
      </p:sp>
      <p:sp>
        <p:nvSpPr>
          <p:cNvPr id="5" name="矩形: 圆角 4"/>
          <p:cNvSpPr/>
          <p:nvPr/>
        </p:nvSpPr>
        <p:spPr>
          <a:xfrm>
            <a:off x="2266950" y="2352675"/>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探索</a:t>
            </a:r>
            <a:r>
              <a:rPr lang="en-US" altLang="zh-CN" dirty="0"/>
              <a:t>-</a:t>
            </a:r>
            <a:r>
              <a:rPr lang="zh-CN" altLang="en-US" dirty="0"/>
              <a:t>利用困境</a:t>
            </a:r>
          </a:p>
        </p:txBody>
      </p:sp>
      <p:sp>
        <p:nvSpPr>
          <p:cNvPr id="4" name="文本框 3"/>
          <p:cNvSpPr txBox="1"/>
          <p:nvPr/>
        </p:nvSpPr>
        <p:spPr>
          <a:xfrm>
            <a:off x="406774" y="1142057"/>
            <a:ext cx="11175625" cy="461665"/>
          </a:xfrm>
          <a:prstGeom prst="rect">
            <a:avLst/>
          </a:prstGeom>
          <a:noFill/>
        </p:spPr>
        <p:txBody>
          <a:bodyPr wrap="square">
            <a:spAutoFit/>
          </a:bodyPr>
          <a:lstStyle/>
          <a:p>
            <a:r>
              <a:rPr lang="zh-CN" altLang="en-US" sz="2400" dirty="0">
                <a:solidFill>
                  <a:srgbClr val="191B1F"/>
                </a:solidFill>
                <a:latin typeface="黑体" panose="02010609060101010101" pitchFamily="49" charset="-122"/>
                <a:ea typeface="黑体" panose="02010609060101010101" pitchFamily="49" charset="-122"/>
                <a:cs typeface="Times New Roman" panose="02020603050405020304" pitchFamily="18" charset="0"/>
              </a:rPr>
              <a:t>探索</a:t>
            </a:r>
            <a:r>
              <a:rPr lang="en-US" altLang="zh-CN" sz="2400" dirty="0">
                <a:solidFill>
                  <a:srgbClr val="191B1F"/>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solidFill>
                  <a:srgbClr val="191B1F"/>
                </a:solidFill>
                <a:latin typeface="黑体" panose="02010609060101010101" pitchFamily="49" charset="-122"/>
                <a:ea typeface="黑体" panose="02010609060101010101" pitchFamily="49" charset="-122"/>
                <a:cs typeface="Times New Roman" panose="02020603050405020304" pitchFamily="18" charset="0"/>
              </a:rPr>
              <a:t>利用 </a:t>
            </a:r>
            <a:r>
              <a:rPr lang="en-US" altLang="zh-CN" sz="2400" dirty="0">
                <a:solidFill>
                  <a:srgbClr val="191B1F"/>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400" b="0" i="0" dirty="0">
                <a:solidFill>
                  <a:srgbClr val="191B1F"/>
                </a:solidFill>
                <a:effectLst/>
                <a:latin typeface="黑体" panose="02010609060101010101" pitchFamily="49" charset="-122"/>
                <a:ea typeface="黑体" panose="02010609060101010101" pitchFamily="49" charset="-122"/>
                <a:cs typeface="Times New Roman" panose="02020603050405020304" pitchFamily="18" charset="0"/>
              </a:rPr>
              <a:t>Exploration-Exploitation) </a:t>
            </a:r>
            <a:r>
              <a:rPr lang="zh-CN" altLang="en-US" sz="2400" b="0" i="0" dirty="0">
                <a:solidFill>
                  <a:srgbClr val="191B1F"/>
                </a:solidFill>
                <a:effectLst/>
                <a:latin typeface="黑体" panose="02010609060101010101" pitchFamily="49" charset="-122"/>
                <a:ea typeface="黑体" panose="02010609060101010101" pitchFamily="49" charset="-122"/>
                <a:cs typeface="Times New Roman" panose="02020603050405020304" pitchFamily="18" charset="0"/>
              </a:rPr>
              <a:t>困境</a:t>
            </a:r>
            <a:r>
              <a:rPr lang="zh-CN" altLang="en-US" sz="2400" dirty="0">
                <a:solidFill>
                  <a:srgbClr val="191B1F"/>
                </a:solidFill>
                <a:latin typeface="黑体" panose="02010609060101010101" pitchFamily="49" charset="-122"/>
                <a:ea typeface="黑体" panose="02010609060101010101" pitchFamily="49" charset="-122"/>
                <a:cs typeface="Times New Roman" panose="02020603050405020304" pitchFamily="18" charset="0"/>
              </a:rPr>
              <a:t>是强化學習的一個核心問題</a:t>
            </a:r>
            <a:r>
              <a:rPr lang="zh-CN" altLang="en-US" sz="2400" dirty="0">
                <a:solidFill>
                  <a:srgbClr val="191B1F"/>
                </a:solidFill>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sp>
        <p:nvSpPr>
          <p:cNvPr id="5" name="文本框 4"/>
          <p:cNvSpPr txBox="1"/>
          <p:nvPr/>
        </p:nvSpPr>
        <p:spPr>
          <a:xfrm>
            <a:off x="6817876" y="1891296"/>
            <a:ext cx="5289873" cy="3722173"/>
          </a:xfrm>
          <a:prstGeom prst="rect">
            <a:avLst/>
          </a:prstGeom>
          <a:noFill/>
        </p:spPr>
        <p:txBody>
          <a:bodyPr wrap="square">
            <a:spAutoFit/>
          </a:bodyPr>
          <a:lstStyle/>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簡單來説</a:t>
            </a:r>
            <a:r>
              <a:rPr lang="en-US" altLang="zh-CN" sz="2400" dirty="0">
                <a:latin typeface="黑体" panose="02010609060101010101" pitchFamily="49" charset="-122"/>
                <a:ea typeface="黑体" panose="02010609060101010101" pitchFamily="49" charset="-122"/>
                <a:cs typeface="Times New Roman" panose="02020603050405020304" pitchFamily="18" charset="0"/>
              </a:rPr>
              <a:t>, </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想象自動駕駛汽車</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白色車輛</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想要匯入到主路。</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“利用”就是選擇已知的最好做法，比如等待周圍車輛通過后再匯入</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cs typeface="Times New Roman" panose="02020603050405020304" pitchFamily="18" charset="0"/>
              </a:rPr>
              <a:t>“探索”就是嘗試新的動作，比如加速搶先匯入主路</a:t>
            </a:r>
            <a:r>
              <a:rPr lang="en-US" altLang="zh-CN" sz="2400" dirty="0">
                <a:latin typeface="黑体" panose="02010609060101010101" pitchFamily="49" charset="-122"/>
                <a:ea typeface="黑体" panose="02010609060101010101" pitchFamily="49" charset="-122"/>
                <a:cs typeface="Times New Roman" panose="02020603050405020304" pitchFamily="18" charset="0"/>
              </a:rPr>
              <a:t>. </a:t>
            </a:r>
          </a:p>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最好能通過“探索”發現潛在帶來更高回報動作。</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8" name="图片 7"/>
          <p:cNvPicPr>
            <a:picLocks noChangeAspect="1"/>
          </p:cNvPicPr>
          <p:nvPr/>
        </p:nvPicPr>
        <p:blipFill>
          <a:blip r:embed="rId3"/>
          <a:stretch>
            <a:fillRect/>
          </a:stretch>
        </p:blipFill>
        <p:spPr>
          <a:xfrm>
            <a:off x="482277" y="1768977"/>
            <a:ext cx="6031645" cy="2236378"/>
          </a:xfrm>
          <a:prstGeom prst="rect">
            <a:avLst/>
          </a:prstGeom>
        </p:spPr>
      </p:pic>
      <p:sp>
        <p:nvSpPr>
          <p:cNvPr id="12" name="文本框 11"/>
          <p:cNvSpPr txBox="1"/>
          <p:nvPr/>
        </p:nvSpPr>
        <p:spPr>
          <a:xfrm>
            <a:off x="365393" y="4107829"/>
            <a:ext cx="6310717" cy="1875513"/>
          </a:xfrm>
          <a:prstGeom prst="rect">
            <a:avLst/>
          </a:prstGeom>
          <a:noFill/>
        </p:spPr>
        <p:txBody>
          <a:bodyPr wrap="square">
            <a:spAutoFit/>
          </a:bodyPr>
          <a:lstStyle/>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困境</a:t>
            </a:r>
            <a:r>
              <a:rPr lang="en-US" altLang="zh-CN" sz="2400" dirty="0">
                <a:latin typeface="黑体" panose="02010609060101010101" pitchFamily="49" charset="-122"/>
                <a:ea typeface="黑体" panose="02010609060101010101" pitchFamily="49" charset="-122"/>
                <a:cs typeface="Times New Roman" panose="02020603050405020304" pitchFamily="18" charset="0"/>
              </a:rPr>
              <a:t>: </a:t>
            </a:r>
            <a:r>
              <a:rPr lang="zh-CN" altLang="en-US" sz="2400" dirty="0">
                <a:latin typeface="黑体" panose="02010609060101010101" pitchFamily="49" charset="-122"/>
                <a:ea typeface="黑体" panose="02010609060101010101" pitchFamily="49" charset="-122"/>
                <a:cs typeface="Times New Roman" panose="02020603050405020304" pitchFamily="18" charset="0"/>
              </a:rPr>
              <a:t>過多“利用”，也許只能找到次優策略。</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反之，過多無意義的“探索”，效率太低</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二者需要平衡，才能最高效的發現好的駕駛方式</a:t>
            </a:r>
            <a:r>
              <a:rPr lang="zh-CN" altLang="en-US" sz="18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endParaRPr lang="zh-CN" altLang="en-US"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r>
              <a:rPr lang="en-US" altLang="zh-CN" sz="2400" b="1" dirty="0"/>
              <a:t>Greedy</a:t>
            </a:r>
            <a:r>
              <a:rPr lang="en-US" altLang="zh-CN" sz="2400" b="1" dirty="0">
                <a:latin typeface="黑体" panose="02010609060101010101" pitchFamily="49" charset="-122"/>
              </a:rPr>
              <a:t>(</a:t>
            </a:r>
            <a:r>
              <a:rPr lang="zh-CN" altLang="en-US" sz="2400" b="1" dirty="0">
                <a:latin typeface="黑体" panose="02010609060101010101" pitchFamily="49" charset="-122"/>
              </a:rPr>
              <a:t>貪心策略</a:t>
            </a:r>
            <a:r>
              <a:rPr lang="en-US" altLang="zh-CN" sz="2400" b="1" dirty="0">
                <a:latin typeface="黑体" panose="02010609060101010101" pitchFamily="49" charset="-122"/>
              </a:rPr>
              <a:t>):</a:t>
            </a:r>
            <a:r>
              <a:rPr lang="zh-CN" altLang="en-US" sz="2400" dirty="0">
                <a:latin typeface="黑体" panose="02010609060101010101" pitchFamily="49" charset="-122"/>
              </a:rPr>
              <a:t>每次都確定性的選擇回報最大的動作</a:t>
            </a:r>
            <a:endParaRPr lang="en-US" altLang="zh-CN" sz="2400"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探索與利用的平衡</a:t>
            </a:r>
          </a:p>
        </p:txBody>
      </p:sp>
      <mc:AlternateContent xmlns:mc="http://schemas.openxmlformats.org/markup-compatibility/2006" xmlns:a14="http://schemas.microsoft.com/office/drawing/2010/main">
        <mc:Choice Requires="a14">
          <p:sp>
            <p:nvSpPr>
              <p:cNvPr id="10" name="文本框 9"/>
              <p:cNvSpPr txBox="1"/>
              <p:nvPr/>
            </p:nvSpPr>
            <p:spPr>
              <a:xfrm>
                <a:off x="406774" y="2291732"/>
                <a:ext cx="11771556" cy="1413849"/>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一般來説，强化學習的常規探索方式主要有兩種：</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(1)Epsilon-greedy(</a:t>
                </a:r>
                <a14:m>
                  <m:oMath xmlns:m="http://schemas.openxmlformats.org/officeDocument/2006/math">
                    <m:r>
                      <a:rPr lang="zh-CN" altLang="en-US" sz="2400" b="1" i="1" smtClean="0">
                        <a:solidFill>
                          <a:schemeClr val="accent1">
                            <a:lumMod val="50000"/>
                          </a:schemeClr>
                        </a:solidFill>
                        <a:latin typeface="Cambria Math" panose="02040503050406030204" pitchFamily="18" charset="0"/>
                        <a:ea typeface="黑体" panose="02010609060101010101" pitchFamily="49" charset="-122"/>
                      </a:rPr>
                      <m:t>𝜺</m:t>
                    </m:r>
                    <m:r>
                      <a:rPr lang="en-US" altLang="zh-CN" sz="2400" b="1" i="0" smtClean="0">
                        <a:solidFill>
                          <a:schemeClr val="accent1">
                            <a:lumMod val="50000"/>
                          </a:schemeClr>
                        </a:solidFill>
                        <a:latin typeface="Cambria Math" panose="02040503050406030204" pitchFamily="18" charset="0"/>
                        <a:ea typeface="黑体" panose="02010609060101010101" pitchFamily="49" charset="-122"/>
                      </a:rPr>
                      <m:t>−</m:t>
                    </m:r>
                    <m:r>
                      <a:rPr lang="en-US" altLang="zh-CN" sz="2400" b="1" i="0" smtClean="0">
                        <a:solidFill>
                          <a:schemeClr val="accent1">
                            <a:lumMod val="50000"/>
                          </a:schemeClr>
                        </a:solidFill>
                        <a:latin typeface="Cambria Math" panose="02040503050406030204" pitchFamily="18" charset="0"/>
                        <a:ea typeface="黑体" panose="02010609060101010101" pitchFamily="49" charset="-122"/>
                      </a:rPr>
                      <m:t>𝐠𝐫𝐞𝐞𝐝𝐲</m:t>
                    </m:r>
                  </m:oMath>
                </a14:m>
                <a:r>
                  <a:rPr lang="en-US" altLang="zh-CN" sz="2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pPr>
                  <a:lnSpc>
                    <a:spcPct val="125000"/>
                  </a:lnSpc>
                </a:pPr>
                <a:endParaRPr lang="en-US" altLang="zh-CN" sz="2400" dirty="0">
                  <a:latin typeface="黑体" panose="02010609060101010101" pitchFamily="49" charset="-122"/>
                  <a:ea typeface="黑体" panose="02010609060101010101" pitchFamily="49"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406774" y="2291732"/>
                <a:ext cx="11771556" cy="1413849"/>
              </a:xfrm>
              <a:prstGeom prst="rect">
                <a:avLst/>
              </a:prstGeom>
              <a:blipFill rotWithShape="1">
                <a:blip r:embed="rId3"/>
                <a:stretch>
                  <a:fillRect l="-3" t="-1" r="3" b="-244"/>
                </a:stretch>
              </a:blipFill>
            </p:spPr>
            <p:txBody>
              <a:bodyPr/>
              <a:lstStyle/>
              <a:p>
                <a:r>
                  <a:rPr lang="en-US" altLang="en-US">
                    <a:noFill/>
                  </a:rPr>
                  <a:t> </a:t>
                </a:r>
              </a:p>
            </p:txBody>
          </p:sp>
        </mc:Fallback>
      </mc:AlternateContent>
      <p:sp>
        <p:nvSpPr>
          <p:cNvPr id="22" name="文本框 21"/>
          <p:cNvSpPr txBox="1"/>
          <p:nvPr/>
        </p:nvSpPr>
        <p:spPr>
          <a:xfrm>
            <a:off x="406774" y="4608661"/>
            <a:ext cx="5310650" cy="738664"/>
          </a:xfrm>
          <a:prstGeom prst="rect">
            <a:avLst/>
          </a:prstGeom>
          <a:noFill/>
        </p:spPr>
        <p:txBody>
          <a:bodyPr wrap="square" rtlCol="0">
            <a:spAutoFit/>
          </a:bodyPr>
          <a:lstStyle/>
          <a:p>
            <a:r>
              <a:rPr lang="en-US" altLang="zh-CN" sz="2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(2)Boltzmann</a:t>
            </a:r>
            <a:r>
              <a:rPr lang="zh-CN" altLang="en-US" sz="2400" b="1" dirty="0">
                <a:solidFill>
                  <a:schemeClr val="accent1">
                    <a:lumMod val="50000"/>
                  </a:schemeClr>
                </a:solidFill>
                <a:latin typeface="黑体" panose="02010609060101010101" pitchFamily="49" charset="-122"/>
                <a:ea typeface="黑体" panose="02010609060101010101" pitchFamily="49" charset="-122"/>
              </a:rPr>
              <a:t>探索</a:t>
            </a:r>
            <a:r>
              <a:rPr lang="en-US" altLang="zh-CN" sz="2400" b="1" dirty="0">
                <a:solidFill>
                  <a:schemeClr val="accent1">
                    <a:lumMod val="50000"/>
                  </a:schemeClr>
                </a:solidFill>
                <a:latin typeface="黑体" panose="02010609060101010101" pitchFamily="49" charset="-122"/>
                <a:ea typeface="黑体" panose="02010609060101010101" pitchFamily="49" charset="-122"/>
              </a:rPr>
              <a:t>: </a:t>
            </a:r>
          </a:p>
          <a:p>
            <a:endParaRPr lang="zh-CN" altLang="en-US" dirty="0"/>
          </a:p>
        </p:txBody>
      </p:sp>
      <p:sp>
        <p:nvSpPr>
          <p:cNvPr id="27" name="文本框 26"/>
          <p:cNvSpPr txBox="1"/>
          <p:nvPr/>
        </p:nvSpPr>
        <p:spPr>
          <a:xfrm>
            <a:off x="5717424" y="5200882"/>
            <a:ext cx="5465334" cy="952184"/>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根據當前動作值大小確定狀態</a:t>
            </a:r>
            <a:r>
              <a:rPr lang="en-US" altLang="zh-CN" sz="2400" dirty="0">
                <a:latin typeface="黑体" panose="02010609060101010101" pitchFamily="49" charset="-122"/>
                <a:ea typeface="黑体" panose="02010609060101010101" pitchFamily="49" charset="-122"/>
              </a:rPr>
              <a:t>s</a:t>
            </a:r>
            <a:r>
              <a:rPr lang="zh-CN" altLang="en-US" sz="2400" dirty="0">
                <a:latin typeface="黑体" panose="02010609060101010101" pitchFamily="49" charset="-122"/>
                <a:ea typeface="黑体" panose="02010609060101010101" pitchFamily="49" charset="-122"/>
              </a:rPr>
              <a:t>下選擇某個動作的概率</a:t>
            </a:r>
          </a:p>
        </p:txBody>
      </p:sp>
      <p:pic>
        <p:nvPicPr>
          <p:cNvPr id="33" name="图片 32" descr="形状&#10;&#10;AI 生成的内容可能不正确。"/>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469" y="3339814"/>
            <a:ext cx="7009758" cy="1081004"/>
          </a:xfrm>
          <a:prstGeom prst="rect">
            <a:avLst/>
          </a:prstGeom>
        </p:spPr>
      </p:pic>
      <p:pic>
        <p:nvPicPr>
          <p:cNvPr id="35" name="图片 34" descr="形状&#10;&#10;AI 生成的内容可能不正确。"/>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0469" y="5275594"/>
            <a:ext cx="4333811" cy="1055265"/>
          </a:xfrm>
          <a:prstGeom prst="rect">
            <a:avLst/>
          </a:prstGeom>
        </p:spPr>
      </p:pic>
      <p:pic>
        <p:nvPicPr>
          <p:cNvPr id="37" name="图片 36" descr="形状&#10;&#10;AI 生成的内容可能不正确。"/>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07179" y="1808135"/>
            <a:ext cx="3710054" cy="554491"/>
          </a:xfrm>
          <a:prstGeom prst="rect">
            <a:avLst/>
          </a:prstGeom>
        </p:spPr>
      </p:pic>
      <p:sp>
        <p:nvSpPr>
          <p:cNvPr id="2" name="文本框 1"/>
          <p:cNvSpPr txBox="1"/>
          <p:nvPr/>
        </p:nvSpPr>
        <p:spPr>
          <a:xfrm>
            <a:off x="7978681" y="3007901"/>
            <a:ext cx="3939026" cy="1413849"/>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以較大的概率選擇已知的最优動作，但仍以小概率嘗試其他潛在更好的動作</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244531"/>
            <a:ext cx="11594724" cy="5158059"/>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sz="2400" dirty="0"/>
          </a:p>
          <a:p>
            <a:pPr marL="0" indent="0">
              <a:buNone/>
            </a:pPr>
            <a:endParaRPr lang="en-US" altLang="zh-CN" sz="2400" dirty="0"/>
          </a:p>
          <a:p>
            <a:pPr marL="0" indent="0">
              <a:buNone/>
            </a:pPr>
            <a:endParaRPr lang="en-US" altLang="zh-CN" sz="2400" dirty="0">
              <a:solidFill>
                <a:schemeClr val="accent1">
                  <a:lumMod val="75000"/>
                </a:schemeClr>
              </a:solidFill>
            </a:endParaRPr>
          </a:p>
          <a:p>
            <a:pPr marL="0" indent="0">
              <a:buNone/>
            </a:pPr>
            <a:endParaRPr lang="en-US" altLang="zh-CN" dirty="0"/>
          </a:p>
          <a:p>
            <a:pPr marL="0" indent="0">
              <a:buNone/>
            </a:pPr>
            <a:r>
              <a:rPr lang="en-US" altLang="zh-CN" dirty="0"/>
              <a:t> </a:t>
            </a:r>
          </a:p>
        </p:txBody>
      </p:sp>
      <p:sp>
        <p:nvSpPr>
          <p:cNvPr id="7" name="内容占位符 6"/>
          <p:cNvSpPr>
            <a:spLocks noGrp="1"/>
          </p:cNvSpPr>
          <p:nvPr>
            <p:ph idx="13"/>
          </p:nvPr>
        </p:nvSpPr>
        <p:spPr>
          <a:xfrm>
            <a:off x="406775" y="582340"/>
            <a:ext cx="11364781" cy="487456"/>
          </a:xfrm>
        </p:spPr>
        <p:txBody>
          <a:bodyPr/>
          <a:lstStyle/>
          <a:p>
            <a:r>
              <a:rPr lang="zh-CN" altLang="en-US" dirty="0"/>
              <a:t>探索與利用的平衡</a:t>
            </a:r>
          </a:p>
        </p:txBody>
      </p:sp>
      <p:pic>
        <p:nvPicPr>
          <p:cNvPr id="3" name="图片 2"/>
          <p:cNvPicPr>
            <a:picLocks noChangeAspect="1"/>
          </p:cNvPicPr>
          <p:nvPr/>
        </p:nvPicPr>
        <p:blipFill>
          <a:blip r:embed="rId3"/>
          <a:stretch>
            <a:fillRect/>
          </a:stretch>
        </p:blipFill>
        <p:spPr>
          <a:xfrm>
            <a:off x="492959" y="2160093"/>
            <a:ext cx="3858163" cy="1933845"/>
          </a:xfrm>
          <a:prstGeom prst="rect">
            <a:avLst/>
          </a:prstGeom>
        </p:spPr>
      </p:pic>
      <p:sp>
        <p:nvSpPr>
          <p:cNvPr id="9" name="文本框 8"/>
          <p:cNvSpPr txBox="1"/>
          <p:nvPr/>
        </p:nvSpPr>
        <p:spPr>
          <a:xfrm>
            <a:off x="406774" y="1144047"/>
            <a:ext cx="11709026" cy="952184"/>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後續實驗的智能體會面臨一樣的探索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利用困境：智能體的配置文件中存在選擇探索方式的參數“</a:t>
            </a:r>
            <a:r>
              <a:rPr lang="en-US" altLang="zh-CN" sz="2400" dirty="0">
                <a:latin typeface="黑体" panose="02010609060101010101" pitchFamily="49" charset="-122"/>
                <a:ea typeface="黑体" panose="02010609060101010101" pitchFamily="49" charset="-122"/>
              </a:rPr>
              <a:t>exploration”</a:t>
            </a:r>
          </a:p>
        </p:txBody>
      </p:sp>
      <p:pic>
        <p:nvPicPr>
          <p:cNvPr id="2" name="图片 1"/>
          <p:cNvPicPr>
            <a:picLocks noChangeAspect="1"/>
          </p:cNvPicPr>
          <p:nvPr/>
        </p:nvPicPr>
        <p:blipFill>
          <a:blip r:embed="rId4"/>
          <a:stretch>
            <a:fillRect/>
          </a:stretch>
        </p:blipFill>
        <p:spPr>
          <a:xfrm>
            <a:off x="492959" y="4240098"/>
            <a:ext cx="9231013" cy="1028844"/>
          </a:xfrm>
          <a:prstGeom prst="rect">
            <a:avLst/>
          </a:prstGeom>
        </p:spPr>
      </p:pic>
      <p:sp>
        <p:nvSpPr>
          <p:cNvPr id="5" name="文本框 4"/>
          <p:cNvSpPr txBox="1"/>
          <p:nvPr/>
        </p:nvSpPr>
        <p:spPr>
          <a:xfrm>
            <a:off x="406774" y="5330128"/>
            <a:ext cx="11999308" cy="1052468"/>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關於</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method</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：一共有三個參數可以傳入，包括</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[“Greedy”, “EpsilonGreedy”, “Boltzmann”] </a:t>
            </a: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r>
              <a:rPr kumimoji="0" lang="zh-CN" altLang="en-US" sz="2400" b="0" i="0" u="none" strike="noStrike" kern="1200" cap="none" spc="0" normalizeH="0" baseline="0" noProof="0" dirty="0">
                <a:ln>
                  <a:noFill/>
                </a:ln>
                <a:solidFill>
                  <a:srgbClr val="5B9BD5">
                    <a:lumMod val="75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感興趣的同學可以自行嘗試，不同探索方式對於策略學習的影響 ！！</a:t>
            </a:r>
            <a:endParaRPr lang="zh-CN" altLang="en-US" dirty="0"/>
          </a:p>
        </p:txBody>
      </p:sp>
      <p:sp>
        <p:nvSpPr>
          <p:cNvPr id="8" name="文本框 7"/>
          <p:cNvSpPr txBox="1"/>
          <p:nvPr/>
        </p:nvSpPr>
        <p:spPr>
          <a:xfrm>
            <a:off x="4467223" y="2096231"/>
            <a:ext cx="7743827" cy="490519"/>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三個参数都是用于计算“</a:t>
            </a:r>
            <a:r>
              <a:rPr lang="en-US" altLang="zh-CN" sz="2400" dirty="0">
                <a:latin typeface="黑体" panose="02010609060101010101" pitchFamily="49" charset="-122"/>
                <a:ea typeface="黑体" panose="02010609060101010101" pitchFamily="49" charset="-122"/>
              </a:rPr>
              <a:t>epsilon</a:t>
            </a:r>
            <a:r>
              <a:rPr lang="zh-CN" altLang="en-US" sz="2400" dirty="0">
                <a:latin typeface="黑体" panose="02010609060101010101" pitchFamily="49" charset="-122"/>
                <a:ea typeface="黑体" panose="02010609060101010101" pitchFamily="49" charset="-122"/>
              </a:rPr>
              <a:t>”大小的</a:t>
            </a:r>
            <a:endParaRPr lang="en-US" altLang="zh-CN" sz="2400" dirty="0">
              <a:latin typeface="黑体" panose="02010609060101010101" pitchFamily="49" charset="-122"/>
              <a:ea typeface="黑体" panose="02010609060101010101" pitchFamily="49" charset="-122"/>
            </a:endParaRPr>
          </a:p>
        </p:txBody>
      </p:sp>
      <p:sp>
        <p:nvSpPr>
          <p:cNvPr id="11" name="矩形: 圆角 10"/>
          <p:cNvSpPr/>
          <p:nvPr/>
        </p:nvSpPr>
        <p:spPr>
          <a:xfrm>
            <a:off x="2171700" y="4872327"/>
            <a:ext cx="1304925" cy="353464"/>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1028700" y="2788575"/>
            <a:ext cx="3322422" cy="992850"/>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左 16"/>
          <p:cNvSpPr/>
          <p:nvPr/>
        </p:nvSpPr>
        <p:spPr>
          <a:xfrm rot="10800000">
            <a:off x="3811336" y="2929421"/>
            <a:ext cx="771988" cy="51183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583324" y="2601367"/>
            <a:ext cx="7532476" cy="1413849"/>
          </a:xfrm>
          <a:prstGeom prst="rect">
            <a:avLst/>
          </a:prstGeom>
          <a:noFill/>
        </p:spPr>
        <p:txBody>
          <a:bodyPr wrap="square" rtlCol="0">
            <a:spAutoFit/>
          </a:bodyPr>
          <a:lstStyle/>
          <a:p>
            <a:pPr marL="285750" indent="-28575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训练初期，</a:t>
            </a:r>
            <a:r>
              <a:rPr lang="en-US" altLang="zh-CN" sz="2400" dirty="0">
                <a:latin typeface="黑体" panose="02010609060101010101" pitchFamily="49" charset="-122"/>
                <a:ea typeface="黑体" panose="02010609060101010101" pitchFamily="49" charset="-122"/>
              </a:rPr>
              <a:t>temperature</a:t>
            </a:r>
            <a:r>
              <a:rPr lang="zh-CN" altLang="en-US" sz="2400" dirty="0">
                <a:latin typeface="黑体" panose="02010609060101010101" pitchFamily="49" charset="-122"/>
                <a:ea typeface="黑体" panose="02010609060101010101" pitchFamily="49" charset="-122"/>
              </a:rPr>
              <a:t>较高，做更多探索</a:t>
            </a:r>
            <a:endParaRPr lang="en-US" altLang="zh-CN" sz="2400" dirty="0">
              <a:latin typeface="黑体" panose="02010609060101010101" pitchFamily="49" charset="-122"/>
              <a:ea typeface="黑体" panose="02010609060101010101" pitchFamily="49" charset="-122"/>
            </a:endParaRPr>
          </a:p>
          <a:p>
            <a:pPr marL="285750" indent="-28575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训练后期，</a:t>
            </a:r>
            <a:r>
              <a:rPr lang="en-US" altLang="zh-CN" sz="2400" dirty="0">
                <a:latin typeface="黑体" panose="02010609060101010101" pitchFamily="49" charset="-122"/>
                <a:ea typeface="黑体" panose="02010609060101010101" pitchFamily="49" charset="-122"/>
              </a:rPr>
              <a:t>temperature</a:t>
            </a:r>
            <a:r>
              <a:rPr lang="zh-CN" altLang="en-US" sz="2400" dirty="0">
                <a:latin typeface="黑体" panose="02010609060101010101" pitchFamily="49" charset="-122"/>
                <a:ea typeface="黑体" panose="02010609060101010101" pitchFamily="49" charset="-122"/>
              </a:rPr>
              <a:t>较低，更多利用已知的最优策略</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5" y="1157802"/>
            <a:ext cx="11364780" cy="2450777"/>
          </a:xfrm>
        </p:spPr>
        <p:txBody>
          <a:bodyPr/>
          <a:lstStyle/>
          <a:p>
            <a:pPr marL="0" indent="0">
              <a:lnSpc>
                <a:spcPct val="125000"/>
              </a:lnSpc>
              <a:buNone/>
            </a:pPr>
            <a:r>
              <a:rPr lang="zh-CN" altLang="en-US" sz="2400" b="1" dirty="0"/>
              <a:t>什麽是基於規則的自動駕駛決策模型？</a:t>
            </a:r>
            <a:r>
              <a:rPr lang="zh-CN" altLang="en-US" sz="2400" dirty="0"/>
              <a:t>是一種通過預定義規則和邏輯對車輛行駛進行決策的模型。大多數選定判斷條件</a:t>
            </a:r>
            <a:r>
              <a:rPr lang="en-US" altLang="zh-CN" sz="2400" dirty="0"/>
              <a:t>(</a:t>
            </a:r>
            <a:r>
              <a:rPr lang="zh-CN" altLang="en-US" sz="2400" dirty="0"/>
              <a:t>多以</a:t>
            </a:r>
            <a:r>
              <a:rPr lang="en-US" altLang="zh-CN" sz="2400" dirty="0"/>
              <a:t>if-then</a:t>
            </a:r>
            <a:r>
              <a:rPr lang="zh-CN" altLang="en-US" sz="2400" dirty="0"/>
              <a:t>的形式</a:t>
            </a:r>
            <a:r>
              <a:rPr lang="en-US" altLang="zh-CN" sz="2400" dirty="0"/>
              <a:t>)</a:t>
            </a:r>
            <a:r>
              <a:rPr lang="zh-CN" altLang="en-US" sz="2400" dirty="0"/>
              <a:t>，根據當前的情形判斷是否滿足條件來選擇最終的駕駛行爲。</a:t>
            </a:r>
            <a:endParaRPr lang="en-US" altLang="zh-CN" sz="2400" dirty="0"/>
          </a:p>
          <a:p>
            <a:pPr marL="0" indent="0">
              <a:buNone/>
            </a:pPr>
            <a:endParaRPr lang="en-US" altLang="zh-CN" sz="1000"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TW" altLang="en-US" dirty="0"/>
              <a:t>自動駕駛決策的</a:t>
            </a:r>
            <a:r>
              <a:rPr lang="zh-CN" altLang="en-US" dirty="0"/>
              <a:t>另一類方法：規則</a:t>
            </a:r>
          </a:p>
        </p:txBody>
      </p:sp>
      <p:sp>
        <p:nvSpPr>
          <p:cNvPr id="2" name="AutoShape 2" descr="Generated image"/>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4" name="图形 1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0444" y="3901764"/>
            <a:ext cx="9213749" cy="2184427"/>
          </a:xfrm>
          <a:prstGeom prst="rect">
            <a:avLst/>
          </a:prstGeom>
        </p:spPr>
      </p:pic>
      <p:pic>
        <p:nvPicPr>
          <p:cNvPr id="8" name="图片 7"/>
          <p:cNvPicPr>
            <a:picLocks noChangeAspect="1"/>
          </p:cNvPicPr>
          <p:nvPr/>
        </p:nvPicPr>
        <p:blipFill>
          <a:blip r:embed="rId5"/>
          <a:stretch>
            <a:fillRect/>
          </a:stretch>
        </p:blipFill>
        <p:spPr>
          <a:xfrm>
            <a:off x="7703349" y="2712039"/>
            <a:ext cx="4029637" cy="2086266"/>
          </a:xfrm>
          <a:prstGeom prst="rect">
            <a:avLst/>
          </a:prstGeom>
        </p:spPr>
      </p:pic>
      <p:sp>
        <p:nvSpPr>
          <p:cNvPr id="4" name="文本框 3"/>
          <p:cNvSpPr txBox="1"/>
          <p:nvPr/>
        </p:nvSpPr>
        <p:spPr>
          <a:xfrm>
            <a:off x="420445" y="2587030"/>
            <a:ext cx="7153522" cy="968663"/>
          </a:xfrm>
          <a:prstGeom prst="rect">
            <a:avLst/>
          </a:prstGeom>
          <a:noFill/>
        </p:spPr>
        <p:txBody>
          <a:bodyPr wrap="square" rtlCol="0">
            <a:spAutoFit/>
          </a:bodyPr>
          <a:lstStyle/>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例如，</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IF</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紅燈亮起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判断条件</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p>
          <a:p>
            <a:pPr>
              <a:lnSpc>
                <a:spcPct val="125000"/>
              </a:lnSpc>
            </a:pP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THEN</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 減速并在十字路口前停下</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駕駛行爲</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162051"/>
            <a:ext cx="11364780" cy="5221490"/>
          </a:xfrm>
        </p:spPr>
        <p:txBody>
          <a:bodyPr/>
          <a:lstStyle/>
          <a:p>
            <a:pPr marL="0" indent="0">
              <a:lnSpc>
                <a:spcPct val="125000"/>
              </a:lnSpc>
              <a:buNone/>
            </a:pPr>
            <a:r>
              <a:rPr lang="zh-CN" altLang="en-US" sz="2400" dirty="0"/>
              <a:t>在一個時序差分的任務中存在兩種策略：</a:t>
            </a:r>
            <a:endParaRPr lang="en-US" altLang="zh-CN" sz="2400" dirty="0"/>
          </a:p>
          <a:p>
            <a:pPr>
              <a:lnSpc>
                <a:spcPct val="125000"/>
              </a:lnSpc>
            </a:pPr>
            <a:r>
              <a:rPr lang="zh-CN" altLang="en-US" sz="2400" dirty="0"/>
              <a:t>行爲策略：智能體用於收集數據</a:t>
            </a:r>
            <a:r>
              <a:rPr lang="en-US" altLang="zh-CN" sz="2400" dirty="0"/>
              <a:t>(</a:t>
            </a:r>
            <a:r>
              <a:rPr lang="zh-CN" altLang="en-US" sz="2400" dirty="0"/>
              <a:t>經驗樣本</a:t>
            </a:r>
            <a:r>
              <a:rPr lang="en-US" altLang="zh-CN" sz="2400" dirty="0"/>
              <a:t>)</a:t>
            </a:r>
            <a:r>
              <a:rPr lang="zh-CN" altLang="en-US" sz="2400" dirty="0"/>
              <a:t>的策略</a:t>
            </a:r>
            <a:endParaRPr lang="en-US" altLang="zh-CN" sz="2400" dirty="0"/>
          </a:p>
          <a:p>
            <a:pPr>
              <a:lnSpc>
                <a:spcPct val="125000"/>
              </a:lnSpc>
            </a:pPr>
            <a:r>
              <a:rPr lang="zh-CN" altLang="en-US" sz="2400" dirty="0"/>
              <a:t>目標策略：智能體要學習的最優策略，</a:t>
            </a:r>
            <a:r>
              <a:rPr lang="zh-TW" altLang="en-US" sz="2400" dirty="0"/>
              <a:t>持續被更新</a:t>
            </a:r>
            <a:endParaRPr lang="en-US" altLang="zh-TW" sz="2400" dirty="0"/>
          </a:p>
          <a:p>
            <a:pPr marL="0" indent="0">
              <a:lnSpc>
                <a:spcPct val="125000"/>
              </a:lnSpc>
              <a:buNone/>
            </a:pPr>
            <a:r>
              <a:rPr lang="en-US" altLang="zh-CN" sz="2400" b="1" dirty="0">
                <a:solidFill>
                  <a:srgbClr val="FF0000"/>
                </a:solidFill>
              </a:rPr>
              <a:t>On-policy</a:t>
            </a:r>
            <a:r>
              <a:rPr lang="en-US" altLang="zh-CN" sz="2400" dirty="0"/>
              <a:t> </a:t>
            </a:r>
            <a:r>
              <a:rPr lang="zh-CN" altLang="en-US" sz="2400" dirty="0"/>
              <a:t>的學習：學習過程中的行爲策略和目標策略是相同的</a:t>
            </a:r>
            <a:endParaRPr lang="en-US" altLang="zh-CN" sz="2400" dirty="0"/>
          </a:p>
          <a:p>
            <a:pPr marL="0" indent="0">
              <a:lnSpc>
                <a:spcPct val="125000"/>
              </a:lnSpc>
              <a:buNone/>
            </a:pPr>
            <a:endParaRPr lang="en-US" altLang="zh-CN" sz="2400" dirty="0"/>
          </a:p>
          <a:p>
            <a:pPr marL="0" indent="0">
              <a:lnSpc>
                <a:spcPct val="125000"/>
              </a:lnSpc>
              <a:buNone/>
            </a:pPr>
            <a:endParaRPr lang="en-US" altLang="zh-CN" sz="2400" dirty="0"/>
          </a:p>
          <a:p>
            <a:pPr marL="0" indent="0">
              <a:lnSpc>
                <a:spcPct val="125000"/>
              </a:lnSpc>
              <a:buNone/>
            </a:pPr>
            <a:endParaRPr lang="en-US" altLang="zh-CN" sz="2400" dirty="0"/>
          </a:p>
          <a:p>
            <a:pPr marL="0" indent="0">
              <a:lnSpc>
                <a:spcPct val="125000"/>
              </a:lnSpc>
              <a:buNone/>
            </a:pPr>
            <a:endParaRPr lang="en-US" altLang="zh-CN" sz="2400" dirty="0"/>
          </a:p>
          <a:p>
            <a:pPr marL="0" indent="0">
              <a:lnSpc>
                <a:spcPct val="125000"/>
              </a:lnSpc>
              <a:buNone/>
            </a:pPr>
            <a:endParaRPr lang="en-US" altLang="zh-CN" sz="2400" dirty="0"/>
          </a:p>
          <a:p>
            <a:pPr marL="0" indent="0">
              <a:lnSpc>
                <a:spcPct val="125000"/>
              </a:lnSpc>
              <a:buNone/>
            </a:pPr>
            <a:r>
              <a:rPr lang="zh-CN" altLang="en-US" sz="2400" dirty="0"/>
              <a:t>即：與</a:t>
            </a:r>
            <a:r>
              <a:rPr lang="zh-TW" altLang="en-US" sz="2400" dirty="0"/>
              <a:t>環境互動的</a:t>
            </a:r>
            <a:r>
              <a:rPr lang="en-US" altLang="zh-TW" sz="2400" dirty="0"/>
              <a:t>Agent </a:t>
            </a:r>
            <a:r>
              <a:rPr lang="zh-TW" altLang="en-US" sz="2400" dirty="0"/>
              <a:t>與訓練的</a:t>
            </a:r>
            <a:r>
              <a:rPr lang="en-US" altLang="zh-TW" sz="2400" dirty="0"/>
              <a:t>Agent </a:t>
            </a:r>
            <a:r>
              <a:rPr lang="zh-CN" altLang="en-US" sz="2400" dirty="0"/>
              <a:t>是</a:t>
            </a:r>
            <a:r>
              <a:rPr lang="zh-TW" altLang="en-US" sz="2400" dirty="0"/>
              <a:t>同一個</a:t>
            </a:r>
            <a:endParaRPr lang="en-US" altLang="zh-TW" sz="2400"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兩個重要的概念：</a:t>
            </a:r>
            <a:r>
              <a:rPr lang="en-US" altLang="zh-CN" dirty="0"/>
              <a:t>On-policy vs Off-policy</a:t>
            </a:r>
            <a:endParaRPr lang="zh-CN" altLang="en-US" dirty="0"/>
          </a:p>
        </p:txBody>
      </p:sp>
      <p:pic>
        <p:nvPicPr>
          <p:cNvPr id="9" name="图形 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8815" y="3350247"/>
            <a:ext cx="3481487" cy="2590014"/>
          </a:xfrm>
          <a:prstGeom prst="rect">
            <a:avLst/>
          </a:prstGeom>
        </p:spPr>
      </p:pic>
      <p:sp>
        <p:nvSpPr>
          <p:cNvPr id="10" name="文本框 9"/>
          <p:cNvSpPr txBox="1"/>
          <p:nvPr/>
        </p:nvSpPr>
        <p:spPr>
          <a:xfrm>
            <a:off x="5290581" y="4269670"/>
            <a:ext cx="658106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基於蒙特卡洛方法的强化學習是</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on-policy</a:t>
            </a:r>
            <a:r>
              <a:rPr lang="zh-CN" altLang="en-US" sz="2400" dirty="0">
                <a:latin typeface="黑体" panose="02010609060101010101" pitchFamily="49" charset="-122"/>
                <a:ea typeface="黑体" panose="02010609060101010101" pitchFamily="49" charset="-122"/>
                <a:cs typeface="Times New Roman" panose="02020603050405020304" pitchFamily="18" charset="0"/>
              </a:rPr>
              <a:t>的方法</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162051"/>
            <a:ext cx="11364780" cy="5221490"/>
          </a:xfrm>
        </p:spPr>
        <p:txBody>
          <a:bodyPr/>
          <a:lstStyle/>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Off-policy</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的學習：學習過程中的行爲策略和目標策略是不同的</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endParaRPr lang="en-US" altLang="zh-CN" sz="2400" dirty="0">
              <a:solidFill>
                <a:prstClr val="black"/>
              </a:solidFill>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endParaRPr lang="en-US" altLang="zh-CN" sz="2400" dirty="0">
              <a:solidFill>
                <a:prstClr val="black"/>
              </a:solidFill>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即：與</a:t>
            </a:r>
            <a:r>
              <a:rPr kumimoji="0" lang="zh-TW"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環境互動的</a:t>
            </a: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Agent </a:t>
            </a:r>
            <a:r>
              <a:rPr kumimoji="0" lang="zh-TW"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與訓練的</a:t>
            </a: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Agent </a:t>
            </a:r>
            <a:r>
              <a:rPr kumimoji="0" lang="zh-TW"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不</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是</a:t>
            </a:r>
            <a:r>
              <a:rPr kumimoji="0" lang="zh-TW"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同一個</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兩個重要的概念：</a:t>
            </a:r>
            <a:r>
              <a:rPr lang="en-US" altLang="zh-CN" dirty="0"/>
              <a:t>On-policy vs Off-policy</a:t>
            </a:r>
            <a:endParaRPr lang="zh-CN" altLang="en-US" dirty="0"/>
          </a:p>
        </p:txBody>
      </p:sp>
      <p:pic>
        <p:nvPicPr>
          <p:cNvPr id="8" name="图形 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01508" y="1736606"/>
            <a:ext cx="5029750" cy="407238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3"/>
          </p:nvPr>
        </p:nvSpPr>
        <p:spPr>
          <a:xfrm>
            <a:off x="406775" y="582340"/>
            <a:ext cx="11364781" cy="487456"/>
          </a:xfrm>
        </p:spPr>
        <p:txBody>
          <a:bodyPr/>
          <a:lstStyle/>
          <a:p>
            <a:r>
              <a:rPr lang="zh-CN" altLang="en-US" dirty="0"/>
              <a:t>兩個重要的概念：</a:t>
            </a:r>
            <a:r>
              <a:rPr lang="en-US" altLang="zh-CN" dirty="0"/>
              <a:t>On-policy vs Off-policy</a:t>
            </a:r>
            <a:endParaRPr lang="zh-CN" altLang="en-US" dirty="0"/>
          </a:p>
        </p:txBody>
      </p:sp>
      <p:sp>
        <p:nvSpPr>
          <p:cNvPr id="3" name="内容占位符 2"/>
          <p:cNvSpPr>
            <a:spLocks noGrp="1"/>
          </p:cNvSpPr>
          <p:nvPr>
            <p:ph idx="1"/>
          </p:nvPr>
        </p:nvSpPr>
        <p:spPr/>
        <p:txBody>
          <a:bodyPr/>
          <a:lstStyle/>
          <a:p>
            <a:pPr marL="0" lvl="0" indent="0">
              <a:buNone/>
              <a:defRPr/>
            </a:pPr>
            <a:r>
              <a:rPr lang="zh-TW" altLang="en-US" sz="2400" dirty="0">
                <a:solidFill>
                  <a:prstClr val="black"/>
                </a:solidFill>
              </a:rPr>
              <a:t>用擬人的例子來說，</a:t>
            </a:r>
            <a:r>
              <a:rPr lang="en-US" altLang="zh-TW" sz="2400" dirty="0">
                <a:solidFill>
                  <a:prstClr val="black"/>
                </a:solidFill>
              </a:rPr>
              <a:t>On-policy </a:t>
            </a:r>
            <a:r>
              <a:rPr lang="zh-TW" altLang="en-US" sz="2400" dirty="0">
                <a:solidFill>
                  <a:prstClr val="black"/>
                </a:solidFill>
              </a:rPr>
              <a:t>就像是一個人邊</a:t>
            </a:r>
            <a:r>
              <a:rPr lang="zh-CN" altLang="en-US" sz="2400" dirty="0">
                <a:solidFill>
                  <a:prstClr val="black"/>
                </a:solidFill>
              </a:rPr>
              <a:t>玩</a:t>
            </a:r>
            <a:r>
              <a:rPr lang="zh-TW" altLang="en-US" sz="2400" dirty="0">
                <a:solidFill>
                  <a:prstClr val="black"/>
                </a:solidFill>
              </a:rPr>
              <a:t>邊學，</a:t>
            </a:r>
            <a:r>
              <a:rPr lang="en-US" altLang="zh-TW" sz="2400" dirty="0">
                <a:solidFill>
                  <a:prstClr val="black"/>
                </a:solidFill>
              </a:rPr>
              <a:t>Off-policy</a:t>
            </a:r>
            <a:r>
              <a:rPr lang="zh-CN" altLang="en-US" sz="2400" dirty="0">
                <a:solidFill>
                  <a:prstClr val="black"/>
                </a:solidFill>
              </a:rPr>
              <a:t>相當於</a:t>
            </a:r>
            <a:r>
              <a:rPr lang="zh-TW" altLang="en-US" sz="2400" dirty="0">
                <a:solidFill>
                  <a:prstClr val="black"/>
                </a:solidFill>
              </a:rPr>
              <a:t>一個人在旁邊看別人玩，自己默默地學習</a:t>
            </a:r>
            <a:r>
              <a:rPr lang="zh-CN" altLang="en-US" sz="2400" dirty="0">
                <a:solidFill>
                  <a:prstClr val="black"/>
                </a:solidFill>
              </a:rPr>
              <a:t>。</a:t>
            </a:r>
            <a:endParaRPr lang="en-US" altLang="zh-CN" sz="2400" dirty="0">
              <a:solidFill>
                <a:prstClr val="black"/>
              </a:solidFill>
            </a:endParaRPr>
          </a:p>
          <a:p>
            <a:pPr marL="0" lvl="0" indent="0">
              <a:buNone/>
              <a:defRPr/>
            </a:pPr>
            <a:r>
              <a:rPr lang="zh-CN" altLang="en-US" sz="2400" dirty="0">
                <a:solidFill>
                  <a:prstClr val="black"/>
                </a:solidFill>
              </a:rPr>
              <a:t>可以通過看別人玩來幫助自己學習，是</a:t>
            </a:r>
            <a:r>
              <a:rPr lang="en-US" altLang="zh-CN" sz="2400" dirty="0">
                <a:solidFill>
                  <a:prstClr val="black"/>
                </a:solidFill>
              </a:rPr>
              <a:t>Off-policy</a:t>
            </a:r>
            <a:r>
              <a:rPr lang="zh-CN" altLang="en-US" sz="2400" dirty="0">
                <a:solidFill>
                  <a:prstClr val="black"/>
                </a:solidFill>
              </a:rPr>
              <a:t>的一個優點！</a:t>
            </a:r>
            <a:endParaRPr lang="en-US" altLang="zh-CN" sz="2400" dirty="0">
              <a:solidFill>
                <a:prstClr val="black"/>
              </a:solidFill>
            </a:endParaRPr>
          </a:p>
        </p:txBody>
      </p:sp>
      <p:pic>
        <p:nvPicPr>
          <p:cNvPr id="5" name="图形 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9000" y="2540185"/>
            <a:ext cx="4481022" cy="3332713"/>
          </a:xfrm>
          <a:prstGeom prst="rect">
            <a:avLst/>
          </a:prstGeom>
        </p:spPr>
      </p:pic>
      <p:sp>
        <p:nvSpPr>
          <p:cNvPr id="9" name="文本框 8"/>
          <p:cNvSpPr txBox="1"/>
          <p:nvPr/>
        </p:nvSpPr>
        <p:spPr>
          <a:xfrm>
            <a:off x="1615124" y="5872898"/>
            <a:ext cx="3186259" cy="461665"/>
          </a:xfrm>
          <a:prstGeom prst="rect">
            <a:avLst/>
          </a:prstGeom>
          <a:noFill/>
        </p:spPr>
        <p:txBody>
          <a:bodyPr wrap="square" rtlCol="0">
            <a:spAutoFit/>
          </a:bodyPr>
          <a:lstStyle/>
          <a:p>
            <a:r>
              <a:rPr lang="en-US" altLang="zh-CN" sz="2400" dirty="0">
                <a:solidFill>
                  <a:srgbClr val="0070C0"/>
                </a:solidFill>
                <a:latin typeface="Times New Roman" panose="02020603050405020304" pitchFamily="18" charset="0"/>
                <a:cs typeface="Times New Roman" panose="02020603050405020304" pitchFamily="18" charset="0"/>
              </a:rPr>
              <a:t>On-policy Learning</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7616862" y="5872899"/>
            <a:ext cx="3186259" cy="461665"/>
          </a:xfrm>
          <a:prstGeom prst="rect">
            <a:avLst/>
          </a:prstGeom>
          <a:noFill/>
        </p:spPr>
        <p:txBody>
          <a:bodyPr wrap="square" rtlCol="0">
            <a:spAutoFit/>
          </a:bodyPr>
          <a:lstStyle/>
          <a:p>
            <a:r>
              <a:rPr lang="en-US" altLang="zh-CN" sz="2400" dirty="0">
                <a:solidFill>
                  <a:srgbClr val="0070C0"/>
                </a:solidFill>
                <a:latin typeface="Times New Roman" panose="02020603050405020304" pitchFamily="18" charset="0"/>
                <a:cs typeface="Times New Roman" panose="02020603050405020304" pitchFamily="18" charset="0"/>
              </a:rPr>
              <a:t>Off-policy Learning</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pic>
        <p:nvPicPr>
          <p:cNvPr id="12" name="图形 1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1978" y="2540185"/>
            <a:ext cx="4110088" cy="315797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65165" y="849970"/>
            <a:ext cx="11364780" cy="5158059"/>
          </a:xfrm>
        </p:spPr>
        <p:txBody>
          <a:bodyPr/>
          <a:lstStyle/>
          <a:p>
            <a:pPr marL="0" indent="0">
              <a:lnSpc>
                <a:spcPct val="150000"/>
              </a:lnSpc>
              <a:buNone/>
            </a:pPr>
            <a:r>
              <a:rPr lang="en-US" altLang="zh-CN" dirty="0"/>
              <a:t>2. </a:t>
            </a:r>
            <a:r>
              <a:rPr lang="zh-CN" altLang="en-US" dirty="0"/>
              <a:t>基於深度强化学习的自動駕駛決策模型</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2.1.</a:t>
            </a:r>
            <a:r>
              <a:rPr lang="zh-CN" altLang="en-US" sz="2400" dirty="0">
                <a:latin typeface="黑体" panose="02010609060101010101" pitchFamily="49" charset="-122"/>
                <a:ea typeface="黑体" panose="02010609060101010101" pitchFamily="49" charset="-122"/>
              </a:rPr>
              <a:t> 无模型强化学习</a:t>
            </a:r>
            <a:r>
              <a:rPr lang="en-US" altLang="zh-CN" sz="2400" dirty="0">
                <a:latin typeface="黑体" panose="02010609060101010101" pitchFamily="49" charset="-122"/>
                <a:ea typeface="黑体" panose="02010609060101010101" pitchFamily="49" charset="-122"/>
              </a:rPr>
              <a:t> </a:t>
            </a:r>
          </a:p>
          <a:p>
            <a:pPr lvl="4">
              <a:lnSpc>
                <a:spcPct val="150000"/>
              </a:lnSpc>
            </a:pPr>
            <a:r>
              <a:rPr lang="en-US" altLang="zh-CN" sz="2400" dirty="0">
                <a:latin typeface="黑体" panose="02010609060101010101" pitchFamily="49" charset="-122"/>
                <a:ea typeface="黑体" panose="02010609060101010101" pitchFamily="49" charset="-122"/>
              </a:rPr>
              <a:t> 2.2. </a:t>
            </a:r>
            <a:r>
              <a:rPr lang="zh-CN" altLang="en-US" sz="2400" dirty="0">
                <a:latin typeface="黑体" panose="02010609060101010101" pitchFamily="49" charset="-122"/>
                <a:ea typeface="黑体" panose="02010609060101010101" pitchFamily="49" charset="-122"/>
              </a:rPr>
              <a:t>探索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利用困境</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2.3.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p>
          <a:p>
            <a:pPr lvl="5">
              <a:lnSpc>
                <a:spcPct val="150000"/>
              </a:lnSpc>
              <a:buClr>
                <a:srgbClr val="0070C0"/>
              </a:buClr>
              <a:buFont typeface="Wingdings" panose="05000000000000000000" pitchFamily="2" charset="2"/>
              <a:buChar char="n"/>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算法介紹</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lvl="5">
              <a:lnSpc>
                <a:spcPct val="150000"/>
              </a:lnSpc>
              <a:buClr>
                <a:srgbClr val="0070C0"/>
              </a:buClr>
              <a:buFont typeface="Wingdings" panose="05000000000000000000" pitchFamily="2" charset="2"/>
              <a:buChar char="n"/>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实例</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lvl="4">
              <a:lnSpc>
                <a:spcPct val="150000"/>
              </a:lnSpc>
            </a:pPr>
            <a:r>
              <a:rPr lang="en-US" altLang="zh-CN" sz="2400" dirty="0">
                <a:latin typeface="黑体" panose="02010609060101010101" pitchFamily="49" charset="-122"/>
                <a:ea typeface="黑体" panose="02010609060101010101" pitchFamily="49" charset="-122"/>
              </a:rPr>
              <a:t> 2.4. </a:t>
            </a:r>
            <a:r>
              <a:rPr lang="zh-CN" altLang="en-US" sz="2400" dirty="0">
                <a:latin typeface="黑体" panose="02010609060101010101" pitchFamily="49" charset="-122"/>
                <a:ea typeface="黑体" panose="02010609060101010101" pitchFamily="49" charset="-122"/>
              </a:rPr>
              <a:t>值函数近似</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2.5. </a:t>
            </a:r>
            <a:r>
              <a:rPr lang="zh-CN" altLang="en-US" sz="2400" dirty="0">
                <a:latin typeface="黑体" panose="02010609060101010101" pitchFamily="49" charset="-122"/>
                <a:ea typeface="黑体" panose="02010609060101010101" pitchFamily="49" charset="-122"/>
              </a:rPr>
              <a:t>深度强化学习</a:t>
            </a: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t>43</a:t>
            </a:fld>
            <a:endParaRPr lang="zh-TW" altLang="en-US"/>
          </a:p>
        </p:txBody>
      </p:sp>
      <p:sp>
        <p:nvSpPr>
          <p:cNvPr id="5" name="矩形: 圆角 4"/>
          <p:cNvSpPr/>
          <p:nvPr/>
        </p:nvSpPr>
        <p:spPr>
          <a:xfrm>
            <a:off x="2266950" y="2971800"/>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時序差分學習</a:t>
            </a:r>
            <a:r>
              <a:rPr lang="en-US" altLang="zh-CN" dirty="0"/>
              <a:t>: Q-Learning</a:t>
            </a:r>
            <a:r>
              <a:rPr lang="zh-CN" altLang="en-US" dirty="0"/>
              <a:t>算法介紹</a:t>
            </a:r>
          </a:p>
        </p:txBody>
      </p:sp>
      <p:sp>
        <p:nvSpPr>
          <p:cNvPr id="5" name="文本框 4"/>
          <p:cNvSpPr txBox="1"/>
          <p:nvPr/>
        </p:nvSpPr>
        <p:spPr>
          <a:xfrm>
            <a:off x="420444" y="1172103"/>
            <a:ext cx="11557291" cy="3260508"/>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前面介紹了我們可以用時序差分方法來估計價值函數，那我們是否可以同樣通過時序差分方法估計動作價值函數</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rPr>
              <a:t>？并從</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rPr>
              <a:t>值函數中推導出最優策略</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5000"/>
              </a:lnSpc>
              <a:buClr>
                <a:srgbClr val="0A66AD"/>
              </a:buClr>
              <a:buFont typeface="Wingdings" panose="05000000000000000000" pitchFamily="2" charset="2"/>
              <a:buChar char="n"/>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就属于这类算法，它通过求解</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贝尔曼最优公式</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直接搜索最优策略</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endParaRPr>
          </a:p>
          <a:p>
            <a:pPr>
              <a:lnSpc>
                <a:spcPct val="125000"/>
              </a:lnSpc>
            </a:pP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推理階段，利用贪心策略                          就可以得到最优策略</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時序差分形式的算法更新規則如下：</a:t>
            </a:r>
            <a:endParaRPr lang="en-US" altLang="zh-CN" sz="2400"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8874" y="2700602"/>
            <a:ext cx="7174251" cy="830706"/>
          </a:xfrm>
          <a:prstGeom prst="rect">
            <a:avLst/>
          </a:prstGeom>
        </p:spPr>
      </p:pic>
      <p:pic>
        <p:nvPicPr>
          <p:cNvPr id="10" name="图片 9" descr="形状&#10;&#10;AI 生成的内容可能不正确。"/>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1380" y="3528862"/>
            <a:ext cx="3879273" cy="569638"/>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2650" y="4643165"/>
            <a:ext cx="11157527" cy="1049003"/>
          </a:xfrm>
          <a:prstGeom prst="rect">
            <a:avLst/>
          </a:prstGeom>
        </p:spPr>
      </p:pic>
      <p:sp>
        <p:nvSpPr>
          <p:cNvPr id="13" name="左大括号 12"/>
          <p:cNvSpPr/>
          <p:nvPr/>
        </p:nvSpPr>
        <p:spPr>
          <a:xfrm rot="5400000">
            <a:off x="8563660" y="1804612"/>
            <a:ext cx="247741" cy="5813843"/>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14" name="文本框 13"/>
          <p:cNvSpPr txBox="1"/>
          <p:nvPr/>
        </p:nvSpPr>
        <p:spPr>
          <a:xfrm>
            <a:off x="7867591" y="4298517"/>
            <a:ext cx="2243335" cy="369332"/>
          </a:xfrm>
          <a:prstGeom prst="rect">
            <a:avLst/>
          </a:prstGeom>
          <a:noFill/>
        </p:spPr>
        <p:txBody>
          <a:bodyPr wrap="square" rtlCol="0">
            <a:spAutoFit/>
          </a:bodyPr>
          <a:lstStyle/>
          <a:p>
            <a:r>
              <a:rPr lang="en-US" altLang="zh-CN" dirty="0">
                <a:solidFill>
                  <a:srgbClr val="FF0000"/>
                </a:solidFill>
              </a:rPr>
              <a:t>TD-</a:t>
            </a:r>
            <a:r>
              <a:rPr lang="zh-CN" altLang="en-US" dirty="0">
                <a:solidFill>
                  <a:srgbClr val="FF0000"/>
                </a:solidFill>
              </a:rPr>
              <a:t>誤差</a:t>
            </a:r>
            <a:r>
              <a:rPr lang="en-US" altLang="zh-CN" dirty="0">
                <a:solidFill>
                  <a:srgbClr val="FF0000"/>
                </a:solidFill>
              </a:rPr>
              <a:t>(TD-Error)</a:t>
            </a:r>
            <a:endParaRPr lang="zh-CN" altLang="en-US" dirty="0">
              <a:solidFill>
                <a:srgbClr val="FF0000"/>
              </a:solidFill>
            </a:endParaRPr>
          </a:p>
        </p:txBody>
      </p:sp>
      <p:sp>
        <p:nvSpPr>
          <p:cNvPr id="16" name="左大括号 15"/>
          <p:cNvSpPr/>
          <p:nvPr/>
        </p:nvSpPr>
        <p:spPr>
          <a:xfrm rot="16200000">
            <a:off x="9559255" y="3784223"/>
            <a:ext cx="247741" cy="3822652"/>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17" name="文本框 16"/>
          <p:cNvSpPr txBox="1"/>
          <p:nvPr/>
        </p:nvSpPr>
        <p:spPr>
          <a:xfrm>
            <a:off x="8789685" y="5741673"/>
            <a:ext cx="2195532" cy="369332"/>
          </a:xfrm>
          <a:prstGeom prst="rect">
            <a:avLst/>
          </a:prstGeom>
          <a:noFill/>
        </p:spPr>
        <p:txBody>
          <a:bodyPr wrap="square" rtlCol="0">
            <a:spAutoFit/>
          </a:bodyPr>
          <a:lstStyle/>
          <a:p>
            <a:r>
              <a:rPr lang="en-US" altLang="zh-CN" dirty="0">
                <a:solidFill>
                  <a:srgbClr val="FF0000"/>
                </a:solidFill>
              </a:rPr>
              <a:t>TD-</a:t>
            </a:r>
            <a:r>
              <a:rPr lang="zh-CN" altLang="en-US" dirty="0">
                <a:solidFill>
                  <a:srgbClr val="FF0000"/>
                </a:solidFill>
              </a:rPr>
              <a:t>目标 </a:t>
            </a:r>
            <a:r>
              <a:rPr lang="en-US" altLang="zh-CN" dirty="0">
                <a:solidFill>
                  <a:srgbClr val="FF0000"/>
                </a:solidFill>
              </a:rPr>
              <a:t>(TD-target)</a:t>
            </a:r>
            <a:endParaRPr lang="zh-CN" altLang="en-US" dirty="0">
              <a:solidFill>
                <a:srgbClr val="FF0000"/>
              </a:solidFill>
            </a:endParaRPr>
          </a:p>
        </p:txBody>
      </p:sp>
      <p:sp>
        <p:nvSpPr>
          <p:cNvPr id="20" name="文本框 19"/>
          <p:cNvSpPr txBox="1"/>
          <p:nvPr/>
        </p:nvSpPr>
        <p:spPr>
          <a:xfrm>
            <a:off x="2832490" y="5493381"/>
            <a:ext cx="1139652" cy="369332"/>
          </a:xfrm>
          <a:prstGeom prst="rect">
            <a:avLst/>
          </a:prstGeom>
          <a:noFill/>
        </p:spPr>
        <p:txBody>
          <a:bodyPr wrap="square" rtlCol="0">
            <a:spAutoFit/>
          </a:bodyPr>
          <a:lstStyle/>
          <a:p>
            <a:r>
              <a:rPr lang="zh-CN" altLang="en-US" dirty="0">
                <a:solidFill>
                  <a:srgbClr val="FF0000"/>
                </a:solidFill>
              </a:rPr>
              <a:t>当前估计</a:t>
            </a:r>
          </a:p>
        </p:txBody>
      </p:sp>
      <p:sp>
        <p:nvSpPr>
          <p:cNvPr id="21" name="左大括号 20"/>
          <p:cNvSpPr/>
          <p:nvPr/>
        </p:nvSpPr>
        <p:spPr>
          <a:xfrm rot="16200000">
            <a:off x="3290050" y="4826201"/>
            <a:ext cx="164849" cy="1234376"/>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22" name="左大括号 21"/>
          <p:cNvSpPr/>
          <p:nvPr/>
        </p:nvSpPr>
        <p:spPr>
          <a:xfrm rot="16200000">
            <a:off x="1385103" y="4691181"/>
            <a:ext cx="215899" cy="1504415"/>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23" name="文本框 22"/>
          <p:cNvSpPr txBox="1"/>
          <p:nvPr/>
        </p:nvSpPr>
        <p:spPr>
          <a:xfrm>
            <a:off x="1083392" y="5500475"/>
            <a:ext cx="885555" cy="369332"/>
          </a:xfrm>
          <a:prstGeom prst="rect">
            <a:avLst/>
          </a:prstGeom>
          <a:noFill/>
        </p:spPr>
        <p:txBody>
          <a:bodyPr wrap="square" rtlCol="0">
            <a:spAutoFit/>
          </a:bodyPr>
          <a:lstStyle/>
          <a:p>
            <a:r>
              <a:rPr lang="zh-CN" altLang="en-US" dirty="0">
                <a:solidFill>
                  <a:srgbClr val="FF0000"/>
                </a:solidFill>
              </a:rPr>
              <a:t>新估计</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時序差分學習</a:t>
            </a:r>
            <a:r>
              <a:rPr lang="en-US" altLang="zh-CN" dirty="0"/>
              <a:t>: Q-Learning</a:t>
            </a:r>
            <a:r>
              <a:rPr lang="zh-CN" altLang="en-US" dirty="0"/>
              <a:t>算法介紹</a:t>
            </a:r>
          </a:p>
        </p:txBody>
      </p:sp>
      <p:sp>
        <p:nvSpPr>
          <p:cNvPr id="8" name="文本框 7"/>
          <p:cNvSpPr txBox="1"/>
          <p:nvPr/>
        </p:nvSpPr>
        <p:spPr>
          <a:xfrm>
            <a:off x="406775" y="1200227"/>
            <a:ext cx="10435472"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值得注意的是</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400" dirty="0">
                <a:latin typeface="黑体" panose="02010609060101010101" pitchFamily="49" charset="-122"/>
                <a:ea typeface="黑体" panose="02010609060101010101" pitchFamily="49" charset="-122"/>
              </a:rPr>
              <a:t>是一個</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Off-policy</a:t>
            </a:r>
            <a:r>
              <a:rPr lang="zh-CN" altLang="en-US" sz="2400" dirty="0">
                <a:latin typeface="黑体" panose="02010609060101010101" pitchFamily="49" charset="-122"/>
                <a:ea typeface="黑体" panose="02010609060101010101" pitchFamily="49" charset="-122"/>
              </a:rPr>
              <a:t>的算法</a:t>
            </a:r>
            <a:endParaRPr lang="zh-CN" altLang="en-US" sz="2400" dirty="0"/>
          </a:p>
        </p:txBody>
      </p:sp>
      <mc:AlternateContent xmlns:mc="http://schemas.openxmlformats.org/markup-compatibility/2006" xmlns:a14="http://schemas.microsoft.com/office/drawing/2010/main">
        <mc:Choice Requires="a14">
          <p:sp>
            <p:nvSpPr>
              <p:cNvPr id="11" name="文本框 10"/>
              <p:cNvSpPr txBox="1"/>
              <p:nvPr/>
            </p:nvSpPr>
            <p:spPr>
              <a:xfrm>
                <a:off x="6089165" y="1920179"/>
                <a:ext cx="5498016" cy="968663"/>
              </a:xfrm>
              <a:prstGeom prst="rect">
                <a:avLst/>
              </a:prstGeom>
              <a:noFill/>
            </p:spPr>
            <p:txBody>
              <a:bodyPr wrap="square" rtlCol="0">
                <a:spAutoFit/>
              </a:bodyPr>
              <a:lstStyle/>
              <a:p>
                <a:pPr>
                  <a:lnSpc>
                    <a:spcPct val="125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400" dirty="0">
                    <a:latin typeface="黑体" panose="02010609060101010101" pitchFamily="49" charset="-122"/>
                    <a:ea typeface="黑体" panose="02010609060101010101" pitchFamily="49" charset="-122"/>
                  </a:rPr>
                  <a:t>訓練過程中需要探索：</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solidFill>
                      <a:srgbClr val="0070C0"/>
                    </a:solidFill>
                    <a:latin typeface="黑体" panose="02010609060101010101" pitchFamily="49" charset="-122"/>
                    <a:ea typeface="黑体" panose="02010609060101010101" pitchFamily="49" charset="-122"/>
                  </a:rPr>
                  <a:t>行爲策略：</a:t>
                </a:r>
                <a:r>
                  <a:rPr lang="zh-CN" altLang="en-US" sz="2400" dirty="0">
                    <a:latin typeface="黑体" panose="02010609060101010101" pitchFamily="49" charset="-122"/>
                    <a:ea typeface="黑体" panose="02010609060101010101" pitchFamily="49" charset="-122"/>
                  </a:rPr>
                  <a:t>探索策略，如</a:t>
                </a:r>
                <a14:m>
                  <m:oMath xmlns:m="http://schemas.openxmlformats.org/officeDocument/2006/math">
                    <m:r>
                      <a:rPr lang="zh-CN" altLang="en-US" sz="2400" b="1" i="1" smtClean="0">
                        <a:solidFill>
                          <a:schemeClr val="tx1"/>
                        </a:solidFill>
                        <a:latin typeface="Cambria Math" panose="02040503050406030204" pitchFamily="18" charset="0"/>
                        <a:ea typeface="黑体" panose="02010609060101010101" pitchFamily="49" charset="-122"/>
                      </a:rPr>
                      <m:t>𝜺</m:t>
                    </m:r>
                    <m:r>
                      <a:rPr lang="en-US" altLang="zh-CN" sz="2400" b="1">
                        <a:solidFill>
                          <a:schemeClr val="tx1"/>
                        </a:solidFill>
                        <a:latin typeface="Cambria Math" panose="02040503050406030204" pitchFamily="18" charset="0"/>
                        <a:ea typeface="黑体" panose="02010609060101010101" pitchFamily="49" charset="-122"/>
                      </a:rPr>
                      <m:t>−</m:t>
                    </m:r>
                    <m:r>
                      <a:rPr lang="en-US" altLang="zh-CN" sz="2400" b="1">
                        <a:solidFill>
                          <a:schemeClr val="tx1"/>
                        </a:solidFill>
                        <a:latin typeface="Cambria Math" panose="02040503050406030204" pitchFamily="18" charset="0"/>
                        <a:ea typeface="黑体" panose="02010609060101010101" pitchFamily="49" charset="-122"/>
                      </a:rPr>
                      <m:t>𝐠𝐫𝐞𝐞𝐝𝐲</m:t>
                    </m:r>
                  </m:oMath>
                </a14:m>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6089165" y="1920179"/>
                <a:ext cx="5498016" cy="968663"/>
              </a:xfrm>
              <a:prstGeom prst="rect">
                <a:avLst/>
              </a:prstGeom>
              <a:blipFill rotWithShape="1">
                <a:blip r:embed="rId3"/>
                <a:stretch>
                  <a:fillRect l="-3" t="-59" r="6" b="23"/>
                </a:stretch>
              </a:blipFill>
            </p:spPr>
            <p:txBody>
              <a:bodyPr/>
              <a:lstStyle/>
              <a:p>
                <a:r>
                  <a:rPr lang="en-US" altLang="en-US">
                    <a:noFill/>
                  </a:rPr>
                  <a:t> </a:t>
                </a:r>
              </a:p>
            </p:txBody>
          </p:sp>
        </mc:Fallback>
      </mc:AlternateContent>
      <p:pic>
        <p:nvPicPr>
          <p:cNvPr id="14" name="图片 13" descr="形状&#10;&#10;AI 生成的内容可能不正确。"/>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1549" y="3063577"/>
            <a:ext cx="5801390" cy="968663"/>
          </a:xfrm>
          <a:prstGeom prst="rect">
            <a:avLst/>
          </a:prstGeom>
        </p:spPr>
      </p:pic>
      <p:sp>
        <p:nvSpPr>
          <p:cNvPr id="15" name="文本框 14"/>
          <p:cNvSpPr txBox="1"/>
          <p:nvPr/>
        </p:nvSpPr>
        <p:spPr>
          <a:xfrm>
            <a:off x="6096000" y="4239029"/>
            <a:ext cx="5498016" cy="506998"/>
          </a:xfrm>
          <a:prstGeom prst="rect">
            <a:avLst/>
          </a:prstGeom>
          <a:noFill/>
        </p:spPr>
        <p:txBody>
          <a:bodyPr wrap="square" rtlCol="0">
            <a:spAutoFit/>
          </a:bodyPr>
          <a:lstStyle/>
          <a:p>
            <a:pPr>
              <a:lnSpc>
                <a:spcPct val="125000"/>
              </a:lnSpc>
            </a:pPr>
            <a:r>
              <a:rPr lang="zh-CN" altLang="en-US" sz="2400" dirty="0">
                <a:solidFill>
                  <a:srgbClr val="0070C0"/>
                </a:solidFill>
                <a:latin typeface="黑体" panose="02010609060101010101" pitchFamily="49" charset="-122"/>
                <a:ea typeface="黑体" panose="02010609060101010101" pitchFamily="49" charset="-122"/>
              </a:rPr>
              <a:t>目標策略：</a:t>
            </a:r>
            <a:r>
              <a:rPr lang="zh-CN" altLang="en-US" sz="2400" dirty="0">
                <a:latin typeface="黑体" panose="02010609060101010101" pitchFamily="49" charset="-122"/>
                <a:ea typeface="黑体" panose="02010609060101010101" pitchFamily="49" charset="-122"/>
              </a:rPr>
              <a:t>貪心策略</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1" name="图片 20" descr="形状&#10;&#10;AI 生成的内容可能不正确。"/>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2607" y="4920762"/>
            <a:ext cx="3879273" cy="569638"/>
          </a:xfrm>
          <a:prstGeom prst="rect">
            <a:avLst/>
          </a:prstGeom>
        </p:spPr>
      </p:pic>
      <p:pic>
        <p:nvPicPr>
          <p:cNvPr id="23" name="图形 22"/>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624" y="1792323"/>
            <a:ext cx="5384157" cy="441140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r>
              <a:rPr lang="en-US" altLang="zh-CN" dirty="0"/>
              <a:t>                                                           </a:t>
            </a:r>
          </a:p>
          <a:p>
            <a:pPr marL="0" indent="0">
              <a:buNone/>
            </a:pPr>
            <a:r>
              <a:rPr lang="en-US" altLang="zh-CN" dirty="0"/>
              <a:t>                                                 </a:t>
            </a:r>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時序差分學習</a:t>
            </a:r>
            <a:r>
              <a:rPr lang="en-US" altLang="zh-CN" dirty="0"/>
              <a:t>: Q-Learning</a:t>
            </a:r>
            <a:r>
              <a:rPr lang="zh-CN" altLang="en-US" dirty="0"/>
              <a:t>實例</a:t>
            </a:r>
          </a:p>
        </p:txBody>
      </p:sp>
      <mc:AlternateContent xmlns:mc="http://schemas.openxmlformats.org/markup-compatibility/2006" xmlns:a14="http://schemas.microsoft.com/office/drawing/2010/main">
        <mc:Choice Requires="a14">
          <p:sp>
            <p:nvSpPr>
              <p:cNvPr id="3" name="文本框 2"/>
              <p:cNvSpPr txBox="1"/>
              <p:nvPr/>
            </p:nvSpPr>
            <p:spPr>
              <a:xfrm>
                <a:off x="301695" y="1166227"/>
                <a:ext cx="11771556" cy="1130246"/>
              </a:xfrm>
              <a:prstGeom prst="rect">
                <a:avLst/>
              </a:prstGeom>
              <a:noFill/>
            </p:spPr>
            <p:txBody>
              <a:bodyPr wrap="square" rtlCol="0">
                <a:spAutoFit/>
              </a:bodyPr>
              <a:lstStyle/>
              <a:p>
                <a:pPr>
                  <a:lnSpc>
                    <a:spcPct val="150000"/>
                  </a:lnSpc>
                </a:pPr>
                <a:r>
                  <a:rPr lang="zh-CN" altLang="en-US" sz="2400" dirty="0">
                    <a:latin typeface="黑体" panose="02010609060101010101" pitchFamily="49" charset="-122"/>
                    <a:ea typeface="黑体" panose="02010609060101010101" pitchFamily="49" charset="-122"/>
                  </a:rPr>
                  <a:t>假設在網格世界中智能體有一個簡單任務：從左上角出發找到最優路徑到達</a:t>
                </a:r>
                <a:r>
                  <a:rPr lang="zh-CN" altLang="en-US" sz="2400" dirty="0">
                    <a:solidFill>
                      <a:srgbClr val="0070C0"/>
                    </a:solidFill>
                    <a:latin typeface="黑体" panose="02010609060101010101" pitchFamily="49" charset="-122"/>
                    <a:ea typeface="黑体" panose="02010609060101010101" pitchFamily="49" charset="-122"/>
                  </a:rPr>
                  <a:t>目標區域</a:t>
                </a:r>
                <a:endParaRPr lang="en-US" altLang="zh-CN" sz="2400"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endParaRPr>
              </a:p>
              <a:p>
                <a:pPr>
                  <a:lnSpc>
                    <a:spcPct val="150000"/>
                  </a:lnSpc>
                </a:pPr>
                <a14:m>
                  <m:oMath xmlns:m="http://schemas.openxmlformats.org/officeDocument/2006/math">
                    <m:r>
                      <a:rPr lang="zh-CN" altLang="en-US" sz="2400" i="1" smtClean="0">
                        <a:latin typeface="Cambria Math" panose="02040503050406030204" pitchFamily="18" charset="0"/>
                        <a:ea typeface="黑体" panose="02010609060101010101" pitchFamily="49" charset="-122"/>
                        <a:cs typeface="Times New Roman" panose="02020603050405020304" pitchFamily="18" charset="0"/>
                      </a:rPr>
                      <m:t>智能體</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可以選擇向上，向下，向左或向右四個動作。</a:t>
                </a:r>
                <a14:m>
                  <m:oMath xmlns:m="http://schemas.openxmlformats.org/officeDocument/2006/math">
                    <m:r>
                      <a:rPr lang="zh-CN" altLang="en-US" sz="2400" i="1" smtClean="0">
                        <a:latin typeface="Cambria Math" panose="02040503050406030204" pitchFamily="18" charset="0"/>
                        <a:ea typeface="黑体" panose="02010609060101010101" pitchFamily="49" charset="-122"/>
                        <a:cs typeface="Times New Roman" panose="02020603050405020304" pitchFamily="18" charset="0"/>
                      </a:rPr>
                      <m:t>𝛾</m:t>
                    </m:r>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=0.9,  </m:t>
                    </m:r>
                    <m:r>
                      <a:rPr lang="zh-CN" altLang="en-US" sz="2400" i="1" smtClean="0">
                        <a:latin typeface="Cambria Math" panose="02040503050406030204" pitchFamily="18" charset="0"/>
                        <a:ea typeface="黑体" panose="02010609060101010101" pitchFamily="49" charset="-122"/>
                        <a:cs typeface="Times New Roman" panose="02020603050405020304" pitchFamily="18" charset="0"/>
                      </a:rPr>
                      <m:t>𝛼</m:t>
                    </m:r>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=0.1</m:t>
                    </m:r>
                  </m:oMath>
                </a14:m>
                <a:endParaRPr lang="en-US" altLang="zh-CN" sz="2400" b="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01695" y="1166227"/>
                <a:ext cx="11771556" cy="1130246"/>
              </a:xfrm>
              <a:prstGeom prst="rect">
                <a:avLst/>
              </a:prstGeom>
              <a:blipFill rotWithShape="1">
                <a:blip r:embed="rId3"/>
                <a:stretch>
                  <a:fillRect l="-1" t="-32" r="5" b="-2894"/>
                </a:stretch>
              </a:blipFill>
            </p:spPr>
            <p:txBody>
              <a:bodyPr/>
              <a:lstStyle/>
              <a:p>
                <a:r>
                  <a:rPr lang="en-US" altLang="en-US">
                    <a:noFill/>
                  </a:rPr>
                  <a:t> </a:t>
                </a:r>
              </a:p>
            </p:txBody>
          </p:sp>
        </mc:Fallback>
      </mc:AlternateContent>
      <p:pic>
        <p:nvPicPr>
          <p:cNvPr id="11" name="图形 10"/>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0979" y="2592872"/>
            <a:ext cx="4251144" cy="3604434"/>
          </a:xfrm>
          <a:prstGeom prst="rect">
            <a:avLst/>
          </a:prstGeom>
        </p:spPr>
      </p:pic>
      <p:cxnSp>
        <p:nvCxnSpPr>
          <p:cNvPr id="13" name="直接箭头连接符 12"/>
          <p:cNvCxnSpPr/>
          <p:nvPr/>
        </p:nvCxnSpPr>
        <p:spPr>
          <a:xfrm>
            <a:off x="1652411" y="3808865"/>
            <a:ext cx="1686691"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3339102" y="3808865"/>
            <a:ext cx="0" cy="127012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174824" y="2457639"/>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0</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2" name="文本框 31"/>
          <p:cNvSpPr txBox="1"/>
          <p:nvPr/>
        </p:nvSpPr>
        <p:spPr>
          <a:xfrm>
            <a:off x="4300395" y="2473378"/>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1</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3" name="文本框 32"/>
          <p:cNvSpPr txBox="1"/>
          <p:nvPr/>
        </p:nvSpPr>
        <p:spPr>
          <a:xfrm>
            <a:off x="2146945" y="4193862"/>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2</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4" name="文本框 33"/>
          <p:cNvSpPr txBox="1"/>
          <p:nvPr/>
        </p:nvSpPr>
        <p:spPr>
          <a:xfrm>
            <a:off x="4300395" y="4193861"/>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3</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pic>
        <p:nvPicPr>
          <p:cNvPr id="40" name="图片 39" descr="形状&#10;&#10;AI 生成的内容可能不正确。"/>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2996" y="3505622"/>
            <a:ext cx="4341708" cy="2697653"/>
          </a:xfrm>
          <a:prstGeom prst="rect">
            <a:avLst/>
          </a:prstGeom>
        </p:spPr>
      </p:pic>
      <p:sp>
        <p:nvSpPr>
          <p:cNvPr id="41" name="文本框 40"/>
          <p:cNvSpPr txBox="1"/>
          <p:nvPr/>
        </p:nvSpPr>
        <p:spPr>
          <a:xfrm>
            <a:off x="5014110" y="2600351"/>
            <a:ext cx="6862527" cy="83099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我們初始化一張</a:t>
            </a:r>
            <a:r>
              <a:rPr lang="en-US" altLang="zh-CN" sz="2400" dirty="0">
                <a:latin typeface="黑体" panose="02010609060101010101" pitchFamily="49" charset="-122"/>
                <a:ea typeface="黑体" panose="02010609060101010101" pitchFamily="49" charset="-122"/>
              </a:rPr>
              <a:t>Q</a:t>
            </a:r>
            <a:r>
              <a:rPr lang="zh-CN" altLang="en-US" sz="2400" dirty="0">
                <a:latin typeface="黑体" panose="02010609060101010101" pitchFamily="49" charset="-122"/>
                <a:ea typeface="黑体" panose="02010609060101010101" pitchFamily="49" charset="-122"/>
              </a:rPr>
              <a:t>表</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使用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算法</a:t>
            </a:r>
            <a:r>
              <a:rPr lang="zh-CN" altLang="en-US" sz="2400" dirty="0">
                <a:latin typeface="黑体" panose="02010609060101010101" pitchFamily="49" charset="-122"/>
                <a:ea typeface="黑体" panose="02010609060101010101" pitchFamily="49" charset="-122"/>
              </a:rPr>
              <a:t>來尋找最優策略</a:t>
            </a:r>
          </a:p>
        </p:txBody>
      </p:sp>
      <p:sp>
        <p:nvSpPr>
          <p:cNvPr id="2" name="文本框 1"/>
          <p:cNvSpPr txBox="1"/>
          <p:nvPr/>
        </p:nvSpPr>
        <p:spPr>
          <a:xfrm>
            <a:off x="3267982" y="5515118"/>
            <a:ext cx="1363052" cy="523220"/>
          </a:xfrm>
          <a:prstGeom prst="rect">
            <a:avLst/>
          </a:prstGeom>
          <a:noFill/>
        </p:spPr>
        <p:txBody>
          <a:bodyPr wrap="square" rtlCol="0">
            <a:spAutoFit/>
          </a:bodyPr>
          <a:lstStyle/>
          <a:p>
            <a:r>
              <a:rPr lang="en-US" altLang="zh-CN" sz="2800" b="1" dirty="0">
                <a:solidFill>
                  <a:srgbClr val="FF0000"/>
                </a:solidFill>
              </a:rPr>
              <a:t>Goal</a:t>
            </a:r>
            <a:endParaRPr lang="zh-CN" altLang="en-US" sz="2800" b="1" dirty="0">
              <a:solidFill>
                <a:srgbClr val="FF0000"/>
              </a:solidFill>
            </a:endParaRPr>
          </a:p>
        </p:txBody>
      </p:sp>
      <p:sp>
        <p:nvSpPr>
          <p:cNvPr id="4" name="文本框 3"/>
          <p:cNvSpPr txBox="1"/>
          <p:nvPr/>
        </p:nvSpPr>
        <p:spPr>
          <a:xfrm>
            <a:off x="752233" y="5515118"/>
            <a:ext cx="1800356" cy="523220"/>
          </a:xfrm>
          <a:prstGeom prst="rect">
            <a:avLst/>
          </a:prstGeom>
          <a:noFill/>
        </p:spPr>
        <p:txBody>
          <a:bodyPr wrap="square" rtlCol="0">
            <a:spAutoFit/>
          </a:bodyPr>
          <a:lstStyle/>
          <a:p>
            <a:r>
              <a:rPr lang="en-US" altLang="zh-CN" sz="2800" b="1" dirty="0">
                <a:solidFill>
                  <a:srgbClr val="FF0000"/>
                </a:solidFill>
              </a:rPr>
              <a:t>Forbidden</a:t>
            </a:r>
            <a:endParaRPr lang="zh-CN" altLang="en-US" sz="2800" b="1" dirty="0">
              <a:solidFill>
                <a:srgbClr val="FF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13610" y="1229835"/>
            <a:ext cx="11364780" cy="5158059"/>
          </a:xfrm>
        </p:spPr>
        <p:txBody>
          <a:bodyPr/>
          <a:lstStyle/>
          <a:p>
            <a:pPr marL="0" indent="0">
              <a:buNone/>
            </a:pPr>
            <a:endParaRPr lang="en-US" altLang="zh-CN" dirty="0"/>
          </a:p>
          <a:p>
            <a:pPr marL="0" indent="0">
              <a:buNone/>
            </a:pPr>
            <a:endParaRPr lang="en-US" altLang="zh-CN" dirty="0"/>
          </a:p>
          <a:p>
            <a:pPr marL="0" indent="0">
              <a:buNone/>
            </a:pPr>
            <a:r>
              <a:rPr lang="en-US" altLang="zh-CN" dirty="0"/>
              <a:t>                                                           </a:t>
            </a:r>
          </a:p>
          <a:p>
            <a:pPr marL="0" indent="0">
              <a:buNone/>
            </a:pPr>
            <a:r>
              <a:rPr lang="en-US" altLang="zh-CN" dirty="0"/>
              <a:t>                                                 </a:t>
            </a:r>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時序差分學習</a:t>
            </a:r>
            <a:r>
              <a:rPr lang="en-US" altLang="zh-CN" dirty="0"/>
              <a:t>: Q-Learning</a:t>
            </a:r>
            <a:r>
              <a:rPr lang="zh-CN" altLang="en-US" dirty="0"/>
              <a:t>實例</a:t>
            </a:r>
          </a:p>
        </p:txBody>
      </p:sp>
      <p:pic>
        <p:nvPicPr>
          <p:cNvPr id="11" name="图形 1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100" y="1913862"/>
            <a:ext cx="4251144" cy="3604434"/>
          </a:xfrm>
          <a:prstGeom prst="rect">
            <a:avLst/>
          </a:prstGeom>
        </p:spPr>
      </p:pic>
      <p:sp>
        <p:nvSpPr>
          <p:cNvPr id="30" name="文本框 29"/>
          <p:cNvSpPr txBox="1"/>
          <p:nvPr/>
        </p:nvSpPr>
        <p:spPr>
          <a:xfrm>
            <a:off x="2160884" y="1823948"/>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0</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2" name="文本框 31"/>
          <p:cNvSpPr txBox="1"/>
          <p:nvPr/>
        </p:nvSpPr>
        <p:spPr>
          <a:xfrm>
            <a:off x="4286456" y="1835110"/>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1</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3" name="文本框 32"/>
          <p:cNvSpPr txBox="1"/>
          <p:nvPr/>
        </p:nvSpPr>
        <p:spPr>
          <a:xfrm>
            <a:off x="2110186" y="3585183"/>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2</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4" name="文本框 33"/>
          <p:cNvSpPr txBox="1"/>
          <p:nvPr/>
        </p:nvSpPr>
        <p:spPr>
          <a:xfrm>
            <a:off x="4272517" y="3602936"/>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3</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pic>
        <p:nvPicPr>
          <p:cNvPr id="16" name="图片 15" descr="形状&#10;&#10;AI 生成的内容可能不正确。"/>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61046" y="4084686"/>
            <a:ext cx="4520768" cy="2381960"/>
          </a:xfrm>
          <a:prstGeom prst="rect">
            <a:avLst/>
          </a:prstGeom>
        </p:spPr>
      </p:pic>
      <p:pic>
        <p:nvPicPr>
          <p:cNvPr id="18" name="图片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8072" y="2130258"/>
            <a:ext cx="4056474" cy="398818"/>
          </a:xfrm>
          <a:prstGeom prst="rect">
            <a:avLst/>
          </a:prstGeom>
        </p:spPr>
      </p:pic>
      <p:pic>
        <p:nvPicPr>
          <p:cNvPr id="22" name="图片 21" descr="形状&#10;&#10;AI 生成的内容可能不正确。"/>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73801" y="1137076"/>
            <a:ext cx="6799674" cy="947855"/>
          </a:xfrm>
          <a:prstGeom prst="rect">
            <a:avLst/>
          </a:prstGeom>
        </p:spPr>
      </p:pic>
      <p:pic>
        <p:nvPicPr>
          <p:cNvPr id="39" name="图片 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92780" y="3590497"/>
            <a:ext cx="3721497" cy="397745"/>
          </a:xfrm>
          <a:prstGeom prst="rect">
            <a:avLst/>
          </a:prstGeom>
        </p:spPr>
      </p:pic>
      <p:pic>
        <p:nvPicPr>
          <p:cNvPr id="41" name="图片 40" descr="形状&#10;&#10;AI 生成的内容可能不正确。"/>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99412" y="2559746"/>
            <a:ext cx="5722313" cy="94785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13610" y="1229835"/>
            <a:ext cx="11364780" cy="5158059"/>
          </a:xfrm>
        </p:spPr>
        <p:txBody>
          <a:bodyPr/>
          <a:lstStyle/>
          <a:p>
            <a:pPr marL="0" indent="0">
              <a:buNone/>
            </a:pPr>
            <a:endParaRPr lang="en-US" altLang="zh-CN" dirty="0"/>
          </a:p>
          <a:p>
            <a:pPr marL="0" indent="0">
              <a:buNone/>
            </a:pPr>
            <a:endParaRPr lang="en-US" altLang="zh-CN" dirty="0"/>
          </a:p>
          <a:p>
            <a:pPr marL="0" indent="0">
              <a:buNone/>
            </a:pPr>
            <a:r>
              <a:rPr lang="en-US" altLang="zh-CN" dirty="0"/>
              <a:t>                                                           </a:t>
            </a:r>
          </a:p>
          <a:p>
            <a:pPr marL="0" indent="0">
              <a:buNone/>
            </a:pPr>
            <a:r>
              <a:rPr lang="en-US" altLang="zh-CN" dirty="0"/>
              <a:t>                                                 </a:t>
            </a:r>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時序差分學習</a:t>
            </a:r>
            <a:r>
              <a:rPr lang="en-US" altLang="zh-CN" dirty="0"/>
              <a:t>: Q-Learning</a:t>
            </a:r>
            <a:r>
              <a:rPr lang="zh-CN" altLang="en-US" dirty="0"/>
              <a:t>實例</a:t>
            </a:r>
          </a:p>
        </p:txBody>
      </p:sp>
      <p:pic>
        <p:nvPicPr>
          <p:cNvPr id="11" name="图形 1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100" y="1913862"/>
            <a:ext cx="4251144" cy="3604434"/>
          </a:xfrm>
          <a:prstGeom prst="rect">
            <a:avLst/>
          </a:prstGeom>
        </p:spPr>
      </p:pic>
      <p:sp>
        <p:nvSpPr>
          <p:cNvPr id="30" name="文本框 29"/>
          <p:cNvSpPr txBox="1"/>
          <p:nvPr/>
        </p:nvSpPr>
        <p:spPr>
          <a:xfrm>
            <a:off x="2160884" y="1823948"/>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0</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2" name="文本框 31"/>
          <p:cNvSpPr txBox="1"/>
          <p:nvPr/>
        </p:nvSpPr>
        <p:spPr>
          <a:xfrm>
            <a:off x="4286456" y="1835110"/>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1</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3" name="文本框 32"/>
          <p:cNvSpPr txBox="1"/>
          <p:nvPr/>
        </p:nvSpPr>
        <p:spPr>
          <a:xfrm>
            <a:off x="2110186" y="3585183"/>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2</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4" name="文本框 33"/>
          <p:cNvSpPr txBox="1"/>
          <p:nvPr/>
        </p:nvSpPr>
        <p:spPr>
          <a:xfrm>
            <a:off x="4272517" y="3602936"/>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3</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5029448" y="1785456"/>
            <a:ext cx="7042047" cy="506998"/>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我們得到了最優</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值，最優策略以貪心的方式獲得：</a:t>
            </a:r>
          </a:p>
        </p:txBody>
      </p:sp>
      <p:pic>
        <p:nvPicPr>
          <p:cNvPr id="4" name="图片 3" descr="形状&#10;&#10;AI 生成的内容可能不正确。"/>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0455" y="3334980"/>
            <a:ext cx="5318277" cy="2995307"/>
          </a:xfrm>
          <a:prstGeom prst="rect">
            <a:avLst/>
          </a:prstGeom>
        </p:spPr>
      </p:pic>
      <p:sp>
        <p:nvSpPr>
          <p:cNvPr id="5" name="流程图: 可选过程 4"/>
          <p:cNvSpPr/>
          <p:nvPr/>
        </p:nvSpPr>
        <p:spPr>
          <a:xfrm>
            <a:off x="9933953" y="3950723"/>
            <a:ext cx="787652" cy="531891"/>
          </a:xfrm>
          <a:prstGeom prst="flowChartAlternateProcess">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可选过程 7"/>
          <p:cNvSpPr/>
          <p:nvPr/>
        </p:nvSpPr>
        <p:spPr>
          <a:xfrm>
            <a:off x="7914546" y="4515471"/>
            <a:ext cx="787652" cy="531891"/>
          </a:xfrm>
          <a:prstGeom prst="flowChartAlternateProcess">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a:off x="1438479" y="3193229"/>
            <a:ext cx="1686691"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3049391" y="3283764"/>
            <a:ext cx="0" cy="127012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406775" y="1219898"/>
            <a:ext cx="9858764"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大約經過</a:t>
            </a:r>
            <a:r>
              <a:rPr lang="en-US" altLang="zh-CN" sz="2400" dirty="0">
                <a:latin typeface="黑体" panose="02010609060101010101" pitchFamily="49" charset="-122"/>
                <a:ea typeface="黑体" panose="02010609060101010101" pitchFamily="49" charset="-122"/>
                <a:cs typeface="Times New Roman" panose="02020603050405020304" pitchFamily="18" charset="0"/>
              </a:rPr>
              <a:t>150</a:t>
            </a:r>
            <a:r>
              <a:rPr lang="zh-CN" altLang="en-US" sz="2400" dirty="0">
                <a:latin typeface="黑体" panose="02010609060101010101" pitchFamily="49" charset="-122"/>
                <a:ea typeface="黑体" panose="02010609060101010101" pitchFamily="49" charset="-122"/>
                <a:cs typeface="Times New Roman" panose="02020603050405020304" pitchFamily="18" charset="0"/>
              </a:rPr>
              <a:t>輪迭代后，環境中每個狀態</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動作對都被訪問了無窮多次：</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图片 12" descr="形状&#10;&#10;AI 生成的内容可能不正确。"/>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91496" y="2522784"/>
            <a:ext cx="3879273" cy="56963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5" y="1244531"/>
            <a:ext cx="11460327" cy="5158059"/>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CN" altLang="en-US" dirty="0"/>
              <a:t>時序差分學習</a:t>
            </a:r>
            <a:r>
              <a:rPr lang="en-US" altLang="zh-CN" dirty="0"/>
              <a:t>: </a:t>
            </a:r>
            <a:r>
              <a:rPr lang="zh-CN" altLang="en-US" dirty="0"/>
              <a:t>標準</a:t>
            </a:r>
            <a:r>
              <a:rPr lang="en-US" altLang="zh-CN" dirty="0"/>
              <a:t>Q-Learning</a:t>
            </a:r>
            <a:r>
              <a:rPr lang="zh-CN" altLang="en-US" dirty="0"/>
              <a:t>的局限性</a:t>
            </a:r>
          </a:p>
        </p:txBody>
      </p:sp>
      <p:sp>
        <p:nvSpPr>
          <p:cNvPr id="15" name="文本框 14"/>
          <p:cNvSpPr txBox="1"/>
          <p:nvPr/>
        </p:nvSpPr>
        <p:spPr>
          <a:xfrm>
            <a:off x="406775" y="1164712"/>
            <a:ext cx="11659261" cy="2221762"/>
          </a:xfrm>
          <a:prstGeom prst="rect">
            <a:avLst/>
          </a:prstGeom>
          <a:noFill/>
        </p:spPr>
        <p:txBody>
          <a:bodyPr wrap="square">
            <a:spAutoFit/>
          </a:bodyPr>
          <a:lstStyle/>
          <a:p>
            <a:pPr marL="342900" indent="-342900">
              <a:lnSpc>
                <a:spcPct val="150000"/>
              </a:lnSpc>
              <a:buClr>
                <a:srgbClr val="0070C0"/>
              </a:buClr>
              <a:buFont typeface="Wingdings" panose="05000000000000000000" pitchFamily="2" charset="2"/>
              <a:buChar char="n"/>
            </a:pPr>
            <a:r>
              <a:rPr lang="zh-CN" altLang="en-US" sz="2400" dirty="0">
                <a:solidFill>
                  <a:srgbClr val="FF0000"/>
                </a:solidFill>
                <a:latin typeface="黑体" panose="02010609060101010101" pitchFamily="49" charset="-122"/>
                <a:ea typeface="黑体" panose="02010609060101010101" pitchFamily="49" charset="-122"/>
              </a:rPr>
              <a:t>傳統的</a:t>
            </a:r>
            <a:r>
              <a:rPr lang="en-US"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Q-Learning</a:t>
            </a:r>
            <a:r>
              <a:rPr lang="zh-CN" altLang="en-US" sz="2400" dirty="0">
                <a:solidFill>
                  <a:srgbClr val="FF0000"/>
                </a:solidFill>
                <a:latin typeface="黑体" panose="02010609060101010101" pitchFamily="49" charset="-122"/>
                <a:ea typeface="黑体" panose="02010609060101010101" pitchFamily="49" charset="-122"/>
              </a:rPr>
              <a:t>的局限性</a:t>
            </a:r>
            <a:r>
              <a:rPr lang="zh-CN" altLang="en-US" sz="2400" dirty="0">
                <a:latin typeface="黑体" panose="02010609060101010101" pitchFamily="49" charset="-122"/>
                <a:ea typeface="黑体" panose="02010609060101010101" pitchFamily="49" charset="-122"/>
              </a:rPr>
              <a:t>：</a:t>
            </a:r>
            <a:r>
              <a:rPr lang="zh-TW" altLang="en-US" sz="2400" dirty="0">
                <a:latin typeface="黑体" panose="02010609060101010101" pitchFamily="49" charset="-122"/>
                <a:ea typeface="黑体" panose="02010609060101010101" pitchFamily="49" charset="-122"/>
              </a:rPr>
              <a:t>使用</a:t>
            </a:r>
            <a:r>
              <a:rPr lang="zh-CN" altLang="en-US" sz="2400" dirty="0">
                <a:latin typeface="黑体" panose="02010609060101010101" pitchFamily="49" charset="-122"/>
                <a:ea typeface="黑体" panose="02010609060101010101" pitchFamily="49" charset="-122"/>
              </a:rPr>
              <a:t>“</a:t>
            </a:r>
            <a:r>
              <a:rPr lang="zh-TW" altLang="en-US" sz="2400" dirty="0">
                <a:latin typeface="黑体" panose="02010609060101010101" pitchFamily="49" charset="-122"/>
                <a:ea typeface="黑体" panose="02010609060101010101" pitchFamily="49" charset="-122"/>
              </a:rPr>
              <a:t>表格</a:t>
            </a:r>
            <a:r>
              <a:rPr lang="zh-CN" altLang="en-US" sz="2400" dirty="0">
                <a:latin typeface="黑体" panose="02010609060101010101" pitchFamily="49" charset="-122"/>
                <a:ea typeface="黑体" panose="02010609060101010101" pitchFamily="49" charset="-122"/>
              </a:rPr>
              <a:t>”</a:t>
            </a:r>
            <a:r>
              <a:rPr lang="zh-TW" altLang="en-US" sz="2400" dirty="0">
                <a:latin typeface="黑体" panose="02010609060101010101" pitchFamily="49" charset="-122"/>
                <a:ea typeface="黑体" panose="02010609060101010101" pitchFamily="49" charset="-122"/>
              </a:rPr>
              <a:t>方式來存儲每個「狀態－動作」的</a:t>
            </a:r>
            <a:r>
              <a:rPr lang="en-US" altLang="zh-TW" sz="2400" dirty="0">
                <a:latin typeface="Times New Roman" panose="02020603050405020304" pitchFamily="18" charset="0"/>
                <a:ea typeface="黑体" panose="02010609060101010101" pitchFamily="49" charset="-122"/>
                <a:cs typeface="Times New Roman" panose="02020603050405020304" pitchFamily="18" charset="0"/>
              </a:rPr>
              <a:t>Q</a:t>
            </a:r>
            <a:r>
              <a:rPr lang="zh-TW" altLang="en-US" sz="2400" dirty="0">
                <a:latin typeface="黑体" panose="02010609060101010101" pitchFamily="49" charset="-122"/>
                <a:ea typeface="黑体" panose="02010609060101010101" pitchFamily="49" charset="-122"/>
              </a:rPr>
              <a:t>值</a:t>
            </a:r>
            <a:r>
              <a:rPr lang="zh-CN" altLang="en-US" sz="2400" dirty="0">
                <a:latin typeface="黑体" panose="02010609060101010101" pitchFamily="49" charset="-122"/>
                <a:ea typeface="黑体" panose="02010609060101010101" pitchFamily="49" charset="-122"/>
              </a:rPr>
              <a:t>，</a:t>
            </a:r>
            <a:r>
              <a:rPr lang="zh-TW" altLang="en-US" sz="2400" dirty="0">
                <a:latin typeface="黑体" panose="02010609060101010101" pitchFamily="49" charset="-122"/>
                <a:ea typeface="黑体" panose="02010609060101010101" pitchFamily="49" charset="-122"/>
              </a:rPr>
              <a:t>這種方法適用於狀態數量有限、離散的環境</a:t>
            </a:r>
            <a:r>
              <a:rPr lang="zh-CN" altLang="en-US" sz="2400" dirty="0">
                <a:latin typeface="黑体" panose="02010609060101010101" pitchFamily="49" charset="-122"/>
                <a:ea typeface="黑体" panose="02010609060101010101" pitchFamily="49" charset="-122"/>
              </a:rPr>
              <a:t>（比如網格世界</a:t>
            </a:r>
            <a:r>
              <a:rPr lang="en-US" altLang="zh-CN" sz="2400" dirty="0">
                <a:latin typeface="黑体" panose="02010609060101010101" pitchFamily="49" charset="-122"/>
                <a:ea typeface="黑体" panose="02010609060101010101" pitchFamily="49" charset="-122"/>
              </a:rPr>
              <a:t>)</a:t>
            </a:r>
          </a:p>
          <a:p>
            <a:pPr marL="342900" indent="-342900">
              <a:lnSpc>
                <a:spcPct val="150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但</a:t>
            </a:r>
            <a:r>
              <a:rPr lang="zh-TW" altLang="en-US" sz="2400" dirty="0">
                <a:latin typeface="黑体" panose="02010609060101010101" pitchFamily="49" charset="-122"/>
                <a:ea typeface="黑体" panose="02010609060101010101" pitchFamily="49" charset="-122"/>
              </a:rPr>
              <a:t>自動駕駛</a:t>
            </a:r>
            <a:r>
              <a:rPr lang="zh-CN" altLang="en-US" sz="2400" dirty="0">
                <a:latin typeface="黑体" panose="02010609060101010101" pitchFamily="49" charset="-122"/>
                <a:ea typeface="黑体" panose="02010609060101010101" pitchFamily="49" charset="-122"/>
              </a:rPr>
              <a:t>中的車輛的狀態一般由速度、位置、轉向角等連續變量表示，每個變量都可能有無窮多取值 </a:t>
            </a:r>
            <a:r>
              <a:rPr lang="zh-CN" altLang="en-US" sz="2400" dirty="0">
                <a:latin typeface="黑体" panose="02010609060101010101" pitchFamily="49" charset="-122"/>
                <a:ea typeface="黑体" panose="02010609060101010101" pitchFamily="49" charset="-122"/>
                <a:sym typeface="Wingdings" panose="05000000000000000000" pitchFamily="2" charset="2"/>
              </a:rPr>
              <a:t> </a:t>
            </a:r>
            <a:endParaRPr lang="en-US" altLang="zh-CN" sz="2400" dirty="0">
              <a:latin typeface="黑体" panose="02010609060101010101" pitchFamily="49" charset="-122"/>
              <a:ea typeface="黑体" panose="02010609060101010101" pitchFamily="49" charset="-122"/>
            </a:endParaRPr>
          </a:p>
        </p:txBody>
      </p:sp>
      <p:pic>
        <p:nvPicPr>
          <p:cNvPr id="18" name="图片 17"/>
          <p:cNvPicPr>
            <a:picLocks noChangeAspect="1"/>
          </p:cNvPicPr>
          <p:nvPr/>
        </p:nvPicPr>
        <p:blipFill>
          <a:blip r:embed="rId3"/>
          <a:stretch>
            <a:fillRect/>
          </a:stretch>
        </p:blipFill>
        <p:spPr>
          <a:xfrm>
            <a:off x="6825427" y="4058821"/>
            <a:ext cx="4375560" cy="1918029"/>
          </a:xfrm>
          <a:prstGeom prst="rect">
            <a:avLst/>
          </a:prstGeom>
        </p:spPr>
      </p:pic>
      <p:pic>
        <p:nvPicPr>
          <p:cNvPr id="22" name="图片 21" descr="形状&#10;&#10;AI 生成的内容可能不正确。"/>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327" y="3724928"/>
            <a:ext cx="4647247" cy="2550731"/>
          </a:xfrm>
          <a:prstGeom prst="rect">
            <a:avLst/>
          </a:prstGeom>
        </p:spPr>
      </p:pic>
      <p:sp>
        <p:nvSpPr>
          <p:cNvPr id="24" name="文本框 23"/>
          <p:cNvSpPr txBox="1"/>
          <p:nvPr/>
        </p:nvSpPr>
        <p:spPr>
          <a:xfrm>
            <a:off x="5834414" y="3618802"/>
            <a:ext cx="6357586" cy="400110"/>
          </a:xfrm>
          <a:prstGeom prst="rect">
            <a:avLst/>
          </a:prstGeom>
          <a:noFill/>
        </p:spPr>
        <p:txBody>
          <a:bodyPr wrap="square">
            <a:spAutoFit/>
          </a:bodyPr>
          <a:lstStyle/>
          <a:p>
            <a:r>
              <a:rPr lang="zh-CN" altLang="en-US" sz="2000" i="0" kern="1200" dirty="0">
                <a:solidFill>
                  <a:srgbClr val="FF0000"/>
                </a:solidFill>
                <a:effectLst/>
                <a:latin typeface="黑体" panose="02010609060101010101" pitchFamily="49" charset="-122"/>
                <a:ea typeface="黑体" panose="02010609060101010101" pitchFamily="49" charset="-122"/>
              </a:rPr>
              <a:t>无法使用这种表格形式来记录無限個状态动作对的值</a:t>
            </a:r>
            <a:r>
              <a:rPr lang="zh-CN" altLang="en-US" sz="2000" dirty="0">
                <a:solidFill>
                  <a:srgbClr val="FF0000"/>
                </a:solidFill>
              </a:rPr>
              <a:t>！</a:t>
            </a:r>
          </a:p>
        </p:txBody>
      </p:sp>
      <p:sp>
        <p:nvSpPr>
          <p:cNvPr id="3" name="思想气泡: 云 2"/>
          <p:cNvSpPr/>
          <p:nvPr/>
        </p:nvSpPr>
        <p:spPr>
          <a:xfrm>
            <a:off x="5040651" y="2868914"/>
            <a:ext cx="1195754" cy="740568"/>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5400" dirty="0">
                <a:latin typeface="Times New Roman" panose="02020603050405020304" pitchFamily="18" charset="0"/>
                <a:cs typeface="Times New Roman" panose="02020603050405020304" pitchFamily="18" charset="0"/>
              </a:rPr>
              <a:t>?</a:t>
            </a:r>
            <a:endParaRPr lang="zh-CN" altLang="en-US" sz="5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4" y="1157802"/>
            <a:ext cx="11517001" cy="1566995"/>
          </a:xfrm>
        </p:spPr>
        <p:txBody>
          <a:bodyPr/>
          <a:lstStyle/>
          <a:p>
            <a:pPr>
              <a:lnSpc>
                <a:spcPct val="125000"/>
              </a:lnSpc>
            </a:pPr>
            <a:r>
              <a:rPr lang="zh-TW" altLang="en-US" sz="2400" dirty="0"/>
              <a:t>規則系統</a:t>
            </a:r>
            <a:r>
              <a:rPr lang="zh-CN" altLang="en-US" sz="2400" dirty="0"/>
              <a:t>驱动方法</a:t>
            </a:r>
            <a:r>
              <a:rPr lang="zh-TW" altLang="en-US" sz="2400" dirty="0"/>
              <a:t>是自動駕駛早期與實際部署中的主流做法</a:t>
            </a:r>
            <a:r>
              <a:rPr lang="zh-CN" altLang="en-US" sz="2400" dirty="0"/>
              <a:t>。</a:t>
            </a:r>
            <a:endParaRPr lang="en-US" altLang="zh-CN" sz="2400" dirty="0"/>
          </a:p>
          <a:p>
            <a:pPr marL="0" indent="0">
              <a:lnSpc>
                <a:spcPct val="125000"/>
              </a:lnSpc>
              <a:buNone/>
            </a:pPr>
            <a:r>
              <a:rPr lang="zh-CN" altLang="en-US" sz="2400" dirty="0"/>
              <a:t>比如，早期的谷歌自動駕駛系統</a:t>
            </a:r>
            <a:r>
              <a:rPr lang="en-US" altLang="zh-CN" sz="2400" dirty="0"/>
              <a:t>Waymo</a:t>
            </a:r>
            <a:r>
              <a:rPr lang="zh-CN" altLang="en-US" sz="2400" dirty="0"/>
              <a:t>，包含大量显式规则和有限状态机，用于行为选择和路径规划。</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p:cNvSpPr>
            <a:spLocks noGrp="1"/>
          </p:cNvSpPr>
          <p:nvPr>
            <p:ph idx="13"/>
          </p:nvPr>
        </p:nvSpPr>
        <p:spPr>
          <a:xfrm>
            <a:off x="406775" y="582340"/>
            <a:ext cx="11364781" cy="487456"/>
          </a:xfrm>
        </p:spPr>
        <p:txBody>
          <a:bodyPr/>
          <a:lstStyle/>
          <a:p>
            <a:r>
              <a:rPr lang="zh-TW" altLang="en-US" dirty="0"/>
              <a:t>自動駕駛決策的</a:t>
            </a:r>
            <a:r>
              <a:rPr lang="zh-CN" altLang="en-US" dirty="0"/>
              <a:t>另一類方法：規則</a:t>
            </a:r>
          </a:p>
        </p:txBody>
      </p:sp>
      <p:sp>
        <p:nvSpPr>
          <p:cNvPr id="2" name="AutoShape 2" descr="Generated image"/>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3" name="图片 2"/>
          <p:cNvPicPr>
            <a:picLocks noChangeAspect="1"/>
          </p:cNvPicPr>
          <p:nvPr/>
        </p:nvPicPr>
        <p:blipFill>
          <a:blip r:embed="rId3"/>
          <a:stretch>
            <a:fillRect/>
          </a:stretch>
        </p:blipFill>
        <p:spPr>
          <a:xfrm>
            <a:off x="7662355" y="3581400"/>
            <a:ext cx="4383541" cy="2789983"/>
          </a:xfrm>
          <a:prstGeom prst="rect">
            <a:avLst/>
          </a:prstGeom>
        </p:spPr>
      </p:pic>
      <p:sp>
        <p:nvSpPr>
          <p:cNvPr id="5" name="文本框 4"/>
          <p:cNvSpPr txBox="1"/>
          <p:nvPr/>
        </p:nvSpPr>
        <p:spPr>
          <a:xfrm>
            <a:off x="420444" y="2696967"/>
            <a:ext cx="11625452" cy="1292662"/>
          </a:xfrm>
          <a:prstGeom prst="rect">
            <a:avLst/>
          </a:prstGeom>
          <a:noFill/>
        </p:spPr>
        <p:txBody>
          <a:bodyPr wrap="square" rtlCol="0">
            <a:spAutoFit/>
          </a:bodyPr>
          <a:lstStyle/>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但隨著技術進步，目前主流解決方案已經以數據驅動的深度學習方法為主，規則系統更多轉向安全層，独立于主决策系统</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如</a:t>
            </a:r>
            <a:r>
              <a:rPr lang="en-US" altLang="zh-CN" sz="2400" dirty="0">
                <a:latin typeface="Times New Roman" panose="02020603050405020304" pitchFamily="18" charset="0"/>
                <a:cs typeface="Times New Roman" panose="02020603050405020304" pitchFamily="18" charset="0"/>
              </a:rPr>
              <a:t>Mobileye</a:t>
            </a:r>
            <a:r>
              <a:rPr lang="en-US" altLang="zh-CN" sz="2400" dirty="0"/>
              <a:t>)</a:t>
            </a:r>
            <a:r>
              <a:rPr lang="zh-CN" altLang="en-US" sz="2400" dirty="0"/>
              <a:t>。</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dirty="0"/>
          </a:p>
        </p:txBody>
      </p:sp>
      <p:pic>
        <p:nvPicPr>
          <p:cNvPr id="10" name="图形 9"/>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6775" y="3858288"/>
            <a:ext cx="6800102" cy="2348060"/>
          </a:xfrm>
          <a:prstGeom prst="rect">
            <a:avLst/>
          </a:prstGeom>
        </p:spPr>
      </p:pic>
      <p:sp>
        <p:nvSpPr>
          <p:cNvPr id="11" name="文本框 10"/>
          <p:cNvSpPr txBox="1"/>
          <p:nvPr/>
        </p:nvSpPr>
        <p:spPr>
          <a:xfrm>
            <a:off x="6536605" y="4263962"/>
            <a:ext cx="1340543" cy="400110"/>
          </a:xfrm>
          <a:prstGeom prst="rect">
            <a:avLst/>
          </a:prstGeom>
          <a:noFill/>
        </p:spPr>
        <p:txBody>
          <a:bodyPr wrap="square" rtlCol="0">
            <a:spAutoFit/>
          </a:bodyPr>
          <a:lstStyle/>
          <a:p>
            <a:r>
              <a:rPr lang="zh-CN" altLang="en-US" sz="20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rPr>
              <a:t>網絡輸出</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65165" y="849970"/>
            <a:ext cx="11364780" cy="5158059"/>
          </a:xfrm>
        </p:spPr>
        <p:txBody>
          <a:bodyPr/>
          <a:lstStyle/>
          <a:p>
            <a:pPr marL="0" indent="0">
              <a:lnSpc>
                <a:spcPct val="150000"/>
              </a:lnSpc>
              <a:buNone/>
            </a:pPr>
            <a:r>
              <a:rPr lang="en-US" altLang="zh-CN" dirty="0"/>
              <a:t>2. </a:t>
            </a:r>
            <a:r>
              <a:rPr lang="zh-CN" altLang="en-US" dirty="0"/>
              <a:t>基於深度强化学习的自動駕駛決策模型</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2.1.</a:t>
            </a:r>
            <a:r>
              <a:rPr lang="zh-CN" altLang="en-US" sz="2400" dirty="0">
                <a:latin typeface="黑体" panose="02010609060101010101" pitchFamily="49" charset="-122"/>
                <a:ea typeface="黑体" panose="02010609060101010101" pitchFamily="49" charset="-122"/>
              </a:rPr>
              <a:t> 无模型强化学习</a:t>
            </a:r>
            <a:r>
              <a:rPr lang="en-US" altLang="zh-CN" sz="2400" dirty="0">
                <a:latin typeface="黑体" panose="02010609060101010101" pitchFamily="49" charset="-122"/>
                <a:ea typeface="黑体" panose="02010609060101010101" pitchFamily="49" charset="-122"/>
              </a:rPr>
              <a:t> </a:t>
            </a:r>
          </a:p>
          <a:p>
            <a:pPr lvl="4">
              <a:lnSpc>
                <a:spcPct val="150000"/>
              </a:lnSpc>
            </a:pPr>
            <a:r>
              <a:rPr lang="en-US" altLang="zh-CN" sz="2400" dirty="0">
                <a:latin typeface="黑体" panose="02010609060101010101" pitchFamily="49" charset="-122"/>
                <a:ea typeface="黑体" panose="02010609060101010101" pitchFamily="49" charset="-122"/>
              </a:rPr>
              <a:t> 2.2. </a:t>
            </a:r>
            <a:r>
              <a:rPr lang="zh-CN" altLang="en-US" sz="2400" dirty="0">
                <a:latin typeface="黑体" panose="02010609060101010101" pitchFamily="49" charset="-122"/>
                <a:ea typeface="黑体" panose="02010609060101010101" pitchFamily="49" charset="-122"/>
              </a:rPr>
              <a:t>探索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利用困境</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2.3.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p>
          <a:p>
            <a:pPr lvl="4">
              <a:lnSpc>
                <a:spcPct val="150000"/>
              </a:lnSpc>
            </a:pPr>
            <a:r>
              <a:rPr lang="en-US" altLang="zh-CN" sz="2400" dirty="0">
                <a:latin typeface="黑体" panose="02010609060101010101" pitchFamily="49" charset="-122"/>
                <a:ea typeface="黑体" panose="02010609060101010101" pitchFamily="49" charset="-122"/>
              </a:rPr>
              <a:t> 2.4. </a:t>
            </a:r>
            <a:r>
              <a:rPr lang="zh-CN" altLang="en-US" sz="2400" dirty="0">
                <a:latin typeface="黑体" panose="02010609060101010101" pitchFamily="49" charset="-122"/>
                <a:ea typeface="黑体" panose="02010609060101010101" pitchFamily="49" charset="-122"/>
              </a:rPr>
              <a:t>值函数近似</a:t>
            </a:r>
            <a:endParaRPr lang="en-US" altLang="zh-CN" sz="24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线性值函数近似</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 非线性值函数近似：神经网络</a:t>
            </a:r>
            <a:endParaRPr lang="en-US" altLang="zh-CN" sz="20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2.5. </a:t>
            </a:r>
            <a:r>
              <a:rPr lang="zh-CN" altLang="en-US" sz="2400" dirty="0">
                <a:latin typeface="黑体" panose="02010609060101010101" pitchFamily="49" charset="-122"/>
                <a:ea typeface="黑体" panose="02010609060101010101" pitchFamily="49" charset="-122"/>
              </a:rPr>
              <a:t>深度强化学习</a:t>
            </a: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t>50</a:t>
            </a:fld>
            <a:endParaRPr lang="zh-TW" altLang="en-US"/>
          </a:p>
        </p:txBody>
      </p:sp>
      <p:sp>
        <p:nvSpPr>
          <p:cNvPr id="5" name="矩形: 圆角 4"/>
          <p:cNvSpPr/>
          <p:nvPr/>
        </p:nvSpPr>
        <p:spPr>
          <a:xfrm>
            <a:off x="2266950" y="3562350"/>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51</a:t>
            </a:fld>
            <a:endParaRPr lang="zh-TW" altLang="en-US"/>
          </a:p>
        </p:txBody>
      </p:sp>
      <p:sp>
        <p:nvSpPr>
          <p:cNvPr id="7" name="内容占位符 6"/>
          <p:cNvSpPr>
            <a:spLocks noGrp="1"/>
          </p:cNvSpPr>
          <p:nvPr>
            <p:ph idx="13"/>
          </p:nvPr>
        </p:nvSpPr>
        <p:spPr/>
        <p:txBody>
          <a:bodyPr/>
          <a:lstStyle/>
          <a:p>
            <a:r>
              <a:rPr lang="zh-CN" altLang="en-US" dirty="0"/>
              <a:t>如何解決連續狀態空間的問題：值函數近似</a:t>
            </a:r>
          </a:p>
        </p:txBody>
      </p:sp>
      <mc:AlternateContent xmlns:mc="http://schemas.openxmlformats.org/markup-compatibility/2006" xmlns:a14="http://schemas.microsoft.com/office/drawing/2010/main">
        <mc:Choice Requires="a14">
          <p:sp>
            <p:nvSpPr>
              <p:cNvPr id="8" name="文本框 7"/>
              <p:cNvSpPr txBox="1"/>
              <p:nvPr/>
            </p:nvSpPr>
            <p:spPr>
              <a:xfrm>
                <a:off x="313676" y="1132558"/>
                <a:ext cx="11564647" cy="2257669"/>
              </a:xfrm>
              <a:prstGeom prst="rect">
                <a:avLst/>
              </a:prstGeom>
              <a:noFill/>
            </p:spPr>
            <p:txBody>
              <a:bodyPr wrap="square" rtlCol="0">
                <a:spAutoFit/>
              </a:bodyPr>
              <a:lstStyle/>
              <a:p>
                <a:pPr marL="342900" indent="-342900">
                  <a:lnSpc>
                    <a:spcPct val="150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想象有一組一維狀態 </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𝑠</m:t>
                        </m:r>
                      </m:e>
                      <m:sub>
                        <m:r>
                          <a:rPr lang="en-US" altLang="zh-CN" sz="2400">
                            <a:latin typeface="Cambria Math" panose="02040503050406030204" pitchFamily="18" charset="0"/>
                            <a:ea typeface="黑体" panose="02010609060101010101" pitchFamily="49" charset="-122"/>
                          </a:rPr>
                          <m:t>1</m:t>
                        </m:r>
                      </m:sub>
                    </m:sSub>
                    <m:r>
                      <a:rPr lang="en-US" altLang="zh-CN" sz="2400">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𝑠</m:t>
                        </m:r>
                      </m:e>
                      <m:sub>
                        <m:r>
                          <a:rPr lang="en-US" altLang="zh-CN" sz="2400">
                            <a:latin typeface="Cambria Math" panose="02040503050406030204" pitchFamily="18" charset="0"/>
                            <a:ea typeface="黑体" panose="02010609060101010101" pitchFamily="49" charset="-122"/>
                          </a:rPr>
                          <m:t>2</m:t>
                        </m:r>
                      </m:sub>
                    </m:sSub>
                    <m:r>
                      <a:rPr lang="en-US" altLang="zh-CN" sz="2400">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𝑠</m:t>
                        </m:r>
                      </m:e>
                      <m:sub>
                        <m:d>
                          <m:dPr>
                            <m:begChr m:val="|"/>
                            <m:endChr m:val="|"/>
                            <m:ctrlPr>
                              <a:rPr lang="en-US" altLang="zh-CN" sz="2400" b="0" i="1" smtClean="0">
                                <a:latin typeface="Cambria Math" panose="02040503050406030204" pitchFamily="18" charset="0"/>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𝑠</m:t>
                            </m:r>
                          </m:e>
                        </m:d>
                      </m:sub>
                    </m:sSub>
                    <m:r>
                      <a:rPr lang="en-US" altLang="zh-CN" sz="2400" b="0" i="0" smtClean="0">
                        <a:latin typeface="Cambria Math" panose="02040503050406030204" pitchFamily="18" charset="0"/>
                        <a:ea typeface="黑体" panose="02010609060101010101" pitchFamily="49" charset="-122"/>
                      </a:rPr>
                      <m:t>,</m:t>
                    </m:r>
                  </m:oMath>
                </a14:m>
                <a:r>
                  <a:rPr lang="zh-CN" altLang="en-US" sz="2400" dirty="0">
                    <a:latin typeface="黑体" panose="02010609060101010101" pitchFamily="49" charset="-122"/>
                    <a:ea typeface="黑体" panose="02010609060101010101" pitchFamily="49" charset="-122"/>
                  </a:rPr>
                  <a:t> 他們的狀態值是</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 </m:t>
                        </m:r>
                        <m:r>
                          <a:rPr lang="en-US" altLang="zh-CN" sz="2400">
                            <a:latin typeface="Cambria Math" panose="02040503050406030204" pitchFamily="18" charset="0"/>
                            <a:ea typeface="黑体" panose="02010609060101010101" pitchFamily="49" charset="-122"/>
                          </a:rPr>
                          <m:t>𝑉</m:t>
                        </m:r>
                      </m:e>
                      <m:sub>
                        <m:r>
                          <a:rPr lang="zh-CN" altLang="en-US" sz="2400">
                            <a:latin typeface="Cambria Math" panose="02040503050406030204" pitchFamily="18" charset="0"/>
                            <a:ea typeface="黑体" panose="02010609060101010101" pitchFamily="49" charset="-122"/>
                          </a:rPr>
                          <m:t>𝜋</m:t>
                        </m:r>
                      </m:sub>
                    </m:sSub>
                    <m:d>
                      <m:dPr>
                        <m:ctrlPr>
                          <a:rPr lang="en-US" altLang="zh-CN" sz="2400" i="1">
                            <a:latin typeface="Cambria Math" panose="02040503050406030204" pitchFamily="18" charset="0"/>
                            <a:ea typeface="黑体" panose="02010609060101010101" pitchFamily="49" charset="-122"/>
                          </a:rPr>
                        </m:ctrlPr>
                      </m:dPr>
                      <m:e>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𝑠</m:t>
                            </m:r>
                          </m:e>
                          <m:sub>
                            <m:r>
                              <a:rPr lang="en-US" altLang="zh-CN" sz="2400">
                                <a:latin typeface="Cambria Math" panose="02040503050406030204" pitchFamily="18" charset="0"/>
                                <a:ea typeface="黑体" panose="02010609060101010101" pitchFamily="49" charset="-122"/>
                              </a:rPr>
                              <m:t>1</m:t>
                            </m:r>
                          </m:sub>
                        </m:sSub>
                      </m:e>
                    </m:d>
                    <m:r>
                      <a:rPr lang="en-US" altLang="zh-CN" sz="2400">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𝑉</m:t>
                        </m:r>
                      </m:e>
                      <m:sub>
                        <m:r>
                          <a:rPr lang="zh-CN" altLang="en-US" sz="2400">
                            <a:latin typeface="Cambria Math" panose="02040503050406030204" pitchFamily="18" charset="0"/>
                            <a:ea typeface="黑体" panose="02010609060101010101" pitchFamily="49" charset="-122"/>
                          </a:rPr>
                          <m:t>𝜋</m:t>
                        </m:r>
                      </m:sub>
                    </m:sSub>
                    <m:d>
                      <m:dPr>
                        <m:ctrlPr>
                          <a:rPr lang="en-US" altLang="zh-CN" sz="2400" i="1">
                            <a:latin typeface="Cambria Math" panose="02040503050406030204" pitchFamily="18" charset="0"/>
                            <a:ea typeface="黑体" panose="02010609060101010101" pitchFamily="49" charset="-122"/>
                          </a:rPr>
                        </m:ctrlPr>
                      </m:dPr>
                      <m:e>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𝑠</m:t>
                            </m:r>
                          </m:e>
                          <m:sub>
                            <m:r>
                              <a:rPr lang="en-US" altLang="zh-CN" sz="2400">
                                <a:latin typeface="Cambria Math" panose="02040503050406030204" pitchFamily="18" charset="0"/>
                                <a:ea typeface="黑体" panose="02010609060101010101" pitchFamily="49" charset="-122"/>
                              </a:rPr>
                              <m:t>2</m:t>
                            </m:r>
                          </m:sub>
                        </m:sSub>
                      </m:e>
                    </m:d>
                    <m:r>
                      <a:rPr lang="en-US" altLang="zh-CN" sz="2400">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𝑉</m:t>
                        </m:r>
                      </m:e>
                      <m:sub>
                        <m:r>
                          <a:rPr lang="zh-CN" altLang="en-US" sz="2400">
                            <a:latin typeface="Cambria Math" panose="02040503050406030204" pitchFamily="18" charset="0"/>
                            <a:ea typeface="黑体" panose="02010609060101010101" pitchFamily="49" charset="-122"/>
                          </a:rPr>
                          <m:t>𝜋</m:t>
                        </m:r>
                      </m:sub>
                    </m:sSub>
                    <m:d>
                      <m:dPr>
                        <m:ctrlPr>
                          <a:rPr lang="en-US" altLang="zh-CN" sz="2400" i="1">
                            <a:latin typeface="Cambria Math" panose="02040503050406030204" pitchFamily="18" charset="0"/>
                            <a:ea typeface="黑体" panose="02010609060101010101" pitchFamily="49" charset="-122"/>
                          </a:rPr>
                        </m:ctrlPr>
                      </m:dPr>
                      <m:e>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𝑠</m:t>
                            </m:r>
                          </m:e>
                          <m:sub>
                            <m:r>
                              <a:rPr lang="en-US" altLang="zh-CN" sz="2400">
                                <a:latin typeface="Cambria Math" panose="02040503050406030204" pitchFamily="18" charset="0"/>
                                <a:ea typeface="黑体" panose="02010609060101010101" pitchFamily="49" charset="-122"/>
                              </a:rPr>
                              <m:t>𝑛</m:t>
                            </m:r>
                          </m:sub>
                        </m:sSub>
                      </m:e>
                    </m:d>
                    <m:r>
                      <a:rPr lang="en-US" altLang="zh-CN" sz="2400" b="0" i="0" smtClean="0">
                        <a:latin typeface="Cambria Math" panose="02040503050406030204" pitchFamily="18" charset="0"/>
                        <a:ea typeface="黑体" panose="02010609060101010101" pitchFamily="49" charset="-122"/>
                      </a:rPr>
                      <m:t>,</m:t>
                    </m:r>
                  </m:oMath>
                </a14:m>
                <a:r>
                  <a:rPr lang="zh-CN" altLang="en-US" sz="2400" dirty="0">
                    <a:latin typeface="黑体" panose="02010609060101010101" pitchFamily="49" charset="-122"/>
                    <a:ea typeface="黑体" panose="02010609060101010101" pitchFamily="49" charset="-122"/>
                  </a:rPr>
                  <a:t> 假設</a:t>
                </a:r>
                <a14:m>
                  <m:oMath xmlns:m="http://schemas.openxmlformats.org/officeDocument/2006/math">
                    <m:d>
                      <m:dPr>
                        <m:begChr m:val="|"/>
                        <m:endChr m:val="|"/>
                        <m:ctrlPr>
                          <a:rPr lang="en-US" altLang="zh-CN" sz="2400" i="1">
                            <a:latin typeface="Cambria Math" panose="02040503050406030204" pitchFamily="18" charset="0"/>
                            <a:ea typeface="黑体" panose="02010609060101010101" pitchFamily="49" charset="-122"/>
                          </a:rPr>
                        </m:ctrlPr>
                      </m:dPr>
                      <m:e>
                        <m:r>
                          <m:rPr>
                            <m:sty m:val="p"/>
                          </m:rPr>
                          <a:rPr lang="en-US" altLang="zh-CN" sz="2400" i="1">
                            <a:latin typeface="Cambria Math" panose="02040503050406030204" pitchFamily="18" charset="0"/>
                            <a:ea typeface="黑体" panose="02010609060101010101" pitchFamily="49" charset="-122"/>
                          </a:rPr>
                          <m:t>s</m:t>
                        </m:r>
                      </m:e>
                    </m:d>
                    <m:r>
                      <a:rPr lang="en-US" altLang="zh-CN" sz="2400" b="0" i="1" smtClean="0">
                        <a:latin typeface="Cambria Math" panose="02040503050406030204" pitchFamily="18" charset="0"/>
                        <a:ea typeface="黑体" panose="02010609060101010101" pitchFamily="49" charset="-122"/>
                      </a:rPr>
                      <m:t> </m:t>
                    </m:r>
                    <m:r>
                      <a:rPr lang="zh-CN" altLang="en-US" sz="2400" i="1">
                        <a:latin typeface="Cambria Math" panose="02040503050406030204" pitchFamily="18" charset="0"/>
                        <a:ea typeface="黑体" panose="02010609060101010101" pitchFamily="49" charset="-122"/>
                      </a:rPr>
                      <m:t>是</m:t>
                    </m:r>
                    <m:r>
                      <a:rPr lang="zh-CN" altLang="en-US" sz="2400" i="1" smtClean="0">
                        <a:latin typeface="Cambria Math" panose="02040503050406030204" pitchFamily="18" charset="0"/>
                        <a:ea typeface="黑体" panose="02010609060101010101" pitchFamily="49" charset="-122"/>
                      </a:rPr>
                      <m:t>趨於無窮大</m:t>
                    </m:r>
                  </m:oMath>
                </a14:m>
                <a:r>
                  <a:rPr lang="zh-CN" altLang="en-US" sz="2400" dirty="0">
                    <a:latin typeface="黑体" panose="02010609060101010101" pitchFamily="49" charset="-122"/>
                    <a:ea typeface="黑体" panose="02010609060101010101" pitchFamily="49" charset="-122"/>
                  </a:rPr>
                  <a:t>的</a:t>
                </a:r>
                <a:endParaRPr lang="en-US" altLang="zh-CN" sz="2400" dirty="0">
                  <a:latin typeface="黑体" panose="02010609060101010101" pitchFamily="49" charset="-122"/>
                  <a:ea typeface="黑体" panose="02010609060101010101" pitchFamily="49" charset="-122"/>
                </a:endParaRPr>
              </a:p>
              <a:p>
                <a:pPr>
                  <a:lnSpc>
                    <a:spcPct val="150000"/>
                  </a:lnSpc>
                </a:pPr>
                <a:r>
                  <a:rPr lang="zh-CN" altLang="en-US" sz="2400" dirty="0">
                    <a:latin typeface="黑体" panose="02010609060101010101" pitchFamily="49" charset="-122"/>
                    <a:ea typeface="黑体" panose="02010609060101010101" pitchFamily="49" charset="-122"/>
                  </a:rPr>
                  <a:t>如果我們能找到狀態</a:t>
                </a:r>
                <a14:m>
                  <m:oMath xmlns:m="http://schemas.openxmlformats.org/officeDocument/2006/math">
                    <m:r>
                      <a:rPr lang="en-US" altLang="zh-CN" sz="2400" b="0" i="1" smtClean="0">
                        <a:latin typeface="Cambria Math" panose="02040503050406030204" pitchFamily="18" charset="0"/>
                        <a:ea typeface="黑体" panose="02010609060101010101" pitchFamily="49" charset="-122"/>
                      </a:rPr>
                      <m:t>𝑠</m:t>
                    </m:r>
                  </m:oMath>
                </a14:m>
                <a:r>
                  <a:rPr lang="en-US" altLang="zh-CN" sz="2400" b="0" i="1" dirty="0">
                    <a:latin typeface="Cambria Math" panose="02040503050406030204" pitchFamily="18" charset="0"/>
                    <a:ea typeface="黑体" panose="02010609060101010101" pitchFamily="49" charset="-122"/>
                  </a:rPr>
                  <a:t> </a:t>
                </a:r>
                <a:r>
                  <a:rPr lang="en-US" altLang="zh-CN" sz="2400" dirty="0">
                    <a:latin typeface="Cambria Math" panose="02040503050406030204" pitchFamily="18" charset="0"/>
                    <a:ea typeface="黑体" panose="02010609060101010101" pitchFamily="49" charset="-122"/>
                  </a:rPr>
                  <a:t>(</a:t>
                </a:r>
                <a:r>
                  <a:rPr lang="zh-CN" altLang="en-US" sz="2400" b="1" dirty="0">
                    <a:latin typeface="Cambria Math" panose="02040503050406030204" pitchFamily="18" charset="0"/>
                    <a:ea typeface="黑体" panose="02010609060101010101" pitchFamily="49" charset="-122"/>
                  </a:rPr>
                  <a:t>自變量</a:t>
                </a:r>
                <a:r>
                  <a:rPr lang="en-US" altLang="zh-CN" sz="2400" dirty="0">
                    <a:latin typeface="Cambria Math" panose="02040503050406030204" pitchFamily="18" charset="0"/>
                    <a:ea typeface="黑体" panose="02010609060101010101" pitchFamily="49" charset="-122"/>
                  </a:rPr>
                  <a:t>)</a:t>
                </a:r>
                <a:r>
                  <a:rPr lang="zh-CN" altLang="en-US" sz="2400" dirty="0">
                    <a:latin typeface="Cambria Math" panose="02040503050406030204" pitchFamily="18" charset="0"/>
                    <a:ea typeface="黑体" panose="02010609060101010101" pitchFamily="49" charset="-122"/>
                  </a:rPr>
                  <a:t> 與狀態值</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 </m:t>
                        </m:r>
                        <m:r>
                          <a:rPr lang="en-US" altLang="zh-CN" sz="2400">
                            <a:latin typeface="Cambria Math" panose="02040503050406030204" pitchFamily="18" charset="0"/>
                            <a:ea typeface="黑体" panose="02010609060101010101" pitchFamily="49" charset="-122"/>
                          </a:rPr>
                          <m:t>𝑉</m:t>
                        </m:r>
                      </m:e>
                      <m:sub>
                        <m:r>
                          <a:rPr lang="zh-CN" altLang="en-US" sz="2400">
                            <a:latin typeface="Cambria Math" panose="02040503050406030204" pitchFamily="18" charset="0"/>
                            <a:ea typeface="黑体" panose="02010609060101010101" pitchFamily="49" charset="-122"/>
                          </a:rPr>
                          <m:t>𝜋</m:t>
                        </m:r>
                      </m:sub>
                    </m:sSub>
                    <m:d>
                      <m:dPr>
                        <m:ctrlPr>
                          <a:rPr lang="en-US" altLang="zh-CN" sz="2400" i="1">
                            <a:latin typeface="Cambria Math" panose="02040503050406030204" pitchFamily="18" charset="0"/>
                            <a:ea typeface="黑体" panose="02010609060101010101" pitchFamily="49" charset="-122"/>
                          </a:rPr>
                        </m:ctrlPr>
                      </m:dPr>
                      <m:e>
                        <m:r>
                          <a:rPr lang="en-US" altLang="zh-CN" sz="2400" b="0" i="1" smtClean="0">
                            <a:latin typeface="Cambria Math" panose="02040503050406030204" pitchFamily="18" charset="0"/>
                            <a:ea typeface="黑体" panose="02010609060101010101" pitchFamily="49" charset="-122"/>
                          </a:rPr>
                          <m:t>𝑠</m:t>
                        </m:r>
                      </m:e>
                    </m:d>
                  </m:oMath>
                </a14:m>
                <a:r>
                  <a:rPr lang="en-US" altLang="zh-CN" sz="2400" b="0" i="1" dirty="0">
                    <a:latin typeface="Cambria Math" panose="02040503050406030204" pitchFamily="18" charset="0"/>
                    <a:ea typeface="黑体" panose="02010609060101010101" pitchFamily="49" charset="-122"/>
                  </a:rPr>
                  <a:t> </a:t>
                </a:r>
                <a:r>
                  <a:rPr lang="en-US" altLang="zh-CN" sz="2400" dirty="0">
                    <a:latin typeface="Cambria Math" panose="02040503050406030204" pitchFamily="18" charset="0"/>
                    <a:ea typeface="黑体" panose="02010609060101010101" pitchFamily="49" charset="-122"/>
                  </a:rPr>
                  <a:t>(</a:t>
                </a:r>
                <a:r>
                  <a:rPr lang="zh-CN" altLang="en-US" sz="2400" b="1" dirty="0">
                    <a:latin typeface="Cambria Math" panose="02040503050406030204" pitchFamily="18" charset="0"/>
                    <a:ea typeface="黑体" panose="02010609060101010101" pitchFamily="49" charset="-122"/>
                  </a:rPr>
                  <a:t>因變量</a:t>
                </a:r>
                <a:r>
                  <a:rPr lang="en-US" altLang="zh-CN" sz="2400" dirty="0">
                    <a:latin typeface="Cambria Math" panose="02040503050406030204" pitchFamily="18" charset="0"/>
                    <a:ea typeface="黑体" panose="02010609060101010101" pitchFamily="49" charset="-122"/>
                  </a:rPr>
                  <a:t>) </a:t>
                </a:r>
                <a:r>
                  <a:rPr lang="zh-CN" altLang="en-US" sz="2400" dirty="0">
                    <a:latin typeface="Cambria Math" panose="02040503050406030204" pitchFamily="18" charset="0"/>
                    <a:ea typeface="黑体" panose="02010609060101010101" pitchFamily="49" charset="-122"/>
                  </a:rPr>
                  <a:t>之間的映射關係，</a:t>
                </a:r>
                <a:endParaRPr lang="en-US" altLang="zh-CN" sz="2400" dirty="0">
                  <a:latin typeface="Cambria Math" panose="02040503050406030204" pitchFamily="18" charset="0"/>
                  <a:ea typeface="黑体" panose="02010609060101010101" pitchFamily="49" charset="-122"/>
                </a:endParaRPr>
              </a:p>
              <a:p>
                <a:pPr>
                  <a:lnSpc>
                    <a:spcPct val="150000"/>
                  </a:lnSpc>
                </a:pPr>
                <a:r>
                  <a:rPr lang="zh-CN" altLang="en-US" sz="2400" dirty="0">
                    <a:latin typeface="Cambria Math" panose="02040503050406030204" pitchFamily="18" charset="0"/>
                    <a:ea typeface="黑体" panose="02010609060101010101" pitchFamily="49" charset="-122"/>
                  </a:rPr>
                  <a:t>那就能对</a:t>
                </a:r>
                <a:r>
                  <a:rPr lang="zh-CN" altLang="en-US" sz="2400" b="1" dirty="0">
                    <a:solidFill>
                      <a:srgbClr val="FF0000"/>
                    </a:solidFill>
                    <a:latin typeface="Cambria Math" panose="02040503050406030204" pitchFamily="18" charset="0"/>
                    <a:ea typeface="黑体" panose="02010609060101010101" pitchFamily="49" charset="-122"/>
                  </a:rPr>
                  <a:t>未曾访问过，但与已见状态相似的状态</a:t>
                </a:r>
                <a:r>
                  <a:rPr lang="zh-CN" altLang="en-US" sz="2400" dirty="0">
                    <a:latin typeface="Cambria Math" panose="02040503050406030204" pitchFamily="18" charset="0"/>
                    <a:ea typeface="黑体" panose="02010609060101010101" pitchFamily="49" charset="-122"/>
                  </a:rPr>
                  <a:t>进行泛化。</a:t>
                </a:r>
                <a:endParaRPr lang="zh-CN" altLang="en-US" sz="2400" dirty="0">
                  <a:latin typeface="黑体" panose="02010609060101010101" pitchFamily="49" charset="-122"/>
                  <a:ea typeface="黑体" panose="02010609060101010101" pitchFamily="49"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313676" y="1132558"/>
                <a:ext cx="11564647" cy="2257669"/>
              </a:xfrm>
              <a:prstGeom prst="rect">
                <a:avLst/>
              </a:prstGeom>
              <a:blipFill rotWithShape="1">
                <a:blip r:embed="rId3"/>
                <a:stretch>
                  <a:fillRect l="-5" t="-16" b="-2955"/>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358647" y="3544180"/>
                <a:ext cx="9447089" cy="2775760"/>
              </a:xfrm>
              <a:prstGeom prst="rect">
                <a:avLst/>
              </a:prstGeom>
              <a:noFill/>
            </p:spPr>
            <p:txBody>
              <a:bodyPr wrap="square" rtlCol="0">
                <a:spAutoFit/>
              </a:bodyPr>
              <a:lstStyle/>
              <a:p>
                <a:pPr>
                  <a:lnSpc>
                    <a:spcPct val="150000"/>
                  </a:lnSpc>
                </a:pPr>
                <a:r>
                  <a:rPr lang="zh-CN" altLang="en-US" sz="2400" b="1" dirty="0">
                    <a:latin typeface="黑体" panose="02010609060101010101" pitchFamily="49" charset="-122"/>
                    <a:ea typeface="黑体" panose="02010609060101010101" pitchFamily="49" charset="-122"/>
                  </a:rPr>
                  <a:t>方法</a:t>
                </a:r>
                <a:r>
                  <a:rPr lang="en-US" altLang="zh-CN" sz="2400" b="1" dirty="0">
                    <a:latin typeface="黑体" panose="02010609060101010101" pitchFamily="49" charset="-122"/>
                    <a:ea typeface="黑体" panose="02010609060101010101" pitchFamily="49" charset="-122"/>
                  </a:rPr>
                  <a:t>(1) </a:t>
                </a:r>
                <a:r>
                  <a:rPr lang="zh-CN" altLang="en-US" sz="2400" b="1" dirty="0">
                    <a:latin typeface="黑体" panose="02010609060101010101" pitchFamily="49" charset="-122"/>
                    <a:ea typeface="黑体" panose="02010609060101010101" pitchFamily="49" charset="-122"/>
                  </a:rPr>
                  <a:t>綫性模型：</a:t>
                </a:r>
                <a:endParaRPr lang="en-US" altLang="zh-CN" sz="2400" b="1" dirty="0">
                  <a:latin typeface="黑体" panose="02010609060101010101" pitchFamily="49" charset="-122"/>
                  <a:ea typeface="黑体" panose="02010609060101010101" pitchFamily="49" charset="-122"/>
                </a:endParaRPr>
              </a:p>
              <a:p>
                <a:pPr>
                  <a:lnSpc>
                    <a:spcPct val="150000"/>
                  </a:lnSpc>
                </a:pPr>
                <a:r>
                  <a:rPr lang="zh-CN" altLang="en-US" sz="2400" dirty="0">
                    <a:latin typeface="黑体" panose="02010609060101010101" pitchFamily="49" charset="-122"/>
                    <a:ea typeface="黑体" panose="02010609060101010101" pitchFamily="49" charset="-122"/>
                  </a:rPr>
                  <a:t>多項式回歸：利用高階多項式去擬合這一組數據點</a:t>
                </a:r>
                <a:endParaRPr lang="en-US" altLang="zh-CN" sz="2400" dirty="0">
                  <a:latin typeface="黑体" panose="02010609060101010101" pitchFamily="49" charset="-122"/>
                  <a:ea typeface="黑体" panose="02010609060101010101" pitchFamily="49" charset="-122"/>
                </a:endParaRPr>
              </a:p>
              <a:p>
                <a:pPr>
                  <a:lnSpc>
                    <a:spcPct val="150000"/>
                  </a:lnSpc>
                </a:pPr>
                <a:endParaRPr lang="en-US" altLang="zh-CN" sz="2400" dirty="0">
                  <a:latin typeface="黑体" panose="02010609060101010101" pitchFamily="49" charset="-122"/>
                  <a:ea typeface="黑体" panose="02010609060101010101" pitchFamily="49" charset="-122"/>
                </a:endParaRPr>
              </a:p>
              <a:p>
                <a:pPr>
                  <a:lnSpc>
                    <a:spcPct val="150000"/>
                  </a:lnSpc>
                </a:pPr>
                <a:r>
                  <a:rPr lang="zh-CN" altLang="en-US" sz="2400" dirty="0">
                    <a:latin typeface="黑体" panose="02010609060101010101" pitchFamily="49" charset="-122"/>
                    <a:ea typeface="黑体" panose="02010609060101010101" pitchFamily="49" charset="-122"/>
                  </a:rPr>
                  <a:t>最簡單的形式：使用一條直綫</a:t>
                </a:r>
                <a:r>
                  <a:rPr lang="en-US" altLang="zh-CN" sz="2400"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綫性回歸 當</a:t>
                </a:r>
                <a:r>
                  <a:rPr lang="en-US" altLang="zh-CN" sz="2400" b="1" dirty="0">
                    <a:latin typeface="黑体" panose="02010609060101010101" pitchFamily="49" charset="-122"/>
                    <a:ea typeface="黑体" panose="02010609060101010101" pitchFamily="49" charset="-122"/>
                  </a:rPr>
                  <a:t> </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𝒎</m:t>
                    </m:r>
                    <m:r>
                      <a:rPr lang="en-US" altLang="zh-CN" sz="2400" b="1" i="1" smtClean="0">
                        <a:latin typeface="Cambria Math" panose="02040503050406030204" pitchFamily="18" charset="0"/>
                        <a:ea typeface="黑体" panose="02010609060101010101" pitchFamily="49" charset="-122"/>
                      </a:rPr>
                      <m:t>=</m:t>
                    </m:r>
                    <m:r>
                      <a:rPr lang="en-US" altLang="zh-CN" sz="2400" b="1" i="1" smtClean="0">
                        <a:latin typeface="Cambria Math" panose="02040503050406030204" pitchFamily="18" charset="0"/>
                        <a:ea typeface="黑体" panose="02010609060101010101" pitchFamily="49" charset="-122"/>
                      </a:rPr>
                      <m:t>𝟏</m:t>
                    </m:r>
                    <m:r>
                      <a:rPr lang="zh-CN" altLang="en-US" sz="2400" b="1" i="1">
                        <a:latin typeface="Cambria Math" panose="02040503050406030204" pitchFamily="18" charset="0"/>
                        <a:ea typeface="黑体" panose="02010609060101010101" pitchFamily="49" charset="-122"/>
                      </a:rPr>
                      <m:t>時</m:t>
                    </m:r>
                  </m:oMath>
                </a14:m>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a:t>
                </a:r>
              </a:p>
              <a:p>
                <a:pPr>
                  <a:lnSpc>
                    <a:spcPct val="150000"/>
                  </a:lnSpc>
                </a:pPr>
                <a:endParaRPr lang="en-US" altLang="zh-CN" sz="2400" dirty="0">
                  <a:latin typeface="黑体" panose="02010609060101010101" pitchFamily="49" charset="-122"/>
                  <a:ea typeface="黑体" panose="02010609060101010101" pitchFamily="49" charset="-122"/>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358647" y="3544180"/>
                <a:ext cx="9447089" cy="2775760"/>
              </a:xfrm>
              <a:prstGeom prst="rect">
                <a:avLst/>
              </a:prstGeom>
              <a:blipFill rotWithShape="1">
                <a:blip r:embed="rId4"/>
                <a:stretch>
                  <a:fillRect l="-5" t="-9" r="1" b="-1152"/>
                </a:stretch>
              </a:blipFill>
            </p:spPr>
            <p:txBody>
              <a:bodyPr/>
              <a:lstStyle/>
              <a:p>
                <a:r>
                  <a:rPr lang="en-US" altLang="en-US">
                    <a:noFill/>
                  </a:rPr>
                  <a:t> </a:t>
                </a:r>
              </a:p>
            </p:txBody>
          </p:sp>
        </mc:Fallback>
      </mc:AlternateContent>
      <p:pic>
        <p:nvPicPr>
          <p:cNvPr id="17" name="图片 16"/>
          <p:cNvPicPr>
            <a:picLocks noChangeAspect="1"/>
          </p:cNvPicPr>
          <p:nvPr/>
        </p:nvPicPr>
        <p:blipFill>
          <a:blip r:embed="rId5"/>
          <a:stretch>
            <a:fillRect/>
          </a:stretch>
        </p:blipFill>
        <p:spPr>
          <a:xfrm>
            <a:off x="456229" y="4745633"/>
            <a:ext cx="7281002" cy="413429"/>
          </a:xfrm>
          <a:prstGeom prst="rect">
            <a:avLst/>
          </a:prstGeom>
        </p:spPr>
      </p:pic>
      <mc:AlternateContent xmlns:mc="http://schemas.openxmlformats.org/markup-compatibility/2006" xmlns:a14="http://schemas.microsoft.com/office/drawing/2010/main">
        <mc:Choice Requires="a14">
          <p:sp>
            <p:nvSpPr>
              <p:cNvPr id="25" name="文本框 24"/>
              <p:cNvSpPr txBox="1"/>
              <p:nvPr/>
            </p:nvSpPr>
            <p:spPr>
              <a:xfrm>
                <a:off x="2509560" y="5801848"/>
                <a:ext cx="17866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𝑎𝑥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oMath>
                  </m:oMathPara>
                </a14:m>
                <a:endParaRPr lang="zh-CN" altLang="en-US" sz="2800" dirty="0"/>
              </a:p>
            </p:txBody>
          </p:sp>
        </mc:Choice>
        <mc:Fallback xmlns="">
          <p:sp>
            <p:nvSpPr>
              <p:cNvPr id="25" name="文本框 24"/>
              <p:cNvSpPr txBox="1">
                <a:spLocks noRot="1" noChangeAspect="1" noMove="1" noResize="1" noEditPoints="1" noAdjustHandles="1" noChangeArrowheads="1" noChangeShapeType="1" noTextEdit="1"/>
              </p:cNvSpPr>
              <p:nvPr/>
            </p:nvSpPr>
            <p:spPr>
              <a:xfrm>
                <a:off x="2509560" y="5801848"/>
                <a:ext cx="1786643" cy="430887"/>
              </a:xfrm>
              <a:prstGeom prst="rect">
                <a:avLst/>
              </a:prstGeom>
              <a:blipFill rotWithShape="1">
                <a:blip r:embed="rId6"/>
                <a:stretch>
                  <a:fillRect l="-2" t="-113" r="-1220" b="49"/>
                </a:stretch>
              </a:blipFill>
            </p:spPr>
            <p:txBody>
              <a:bodyPr/>
              <a:lstStyle/>
              <a:p>
                <a:r>
                  <a:rPr lang="en-US" altLang="en-US">
                    <a:noFill/>
                  </a:rPr>
                  <a:t> </a:t>
                </a:r>
              </a:p>
            </p:txBody>
          </p:sp>
        </mc:Fallback>
      </mc:AlternateContent>
      <p:pic>
        <p:nvPicPr>
          <p:cNvPr id="29" name="图形 2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95798" y="3610836"/>
            <a:ext cx="3819877" cy="273332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52</a:t>
            </a:fld>
            <a:endParaRPr lang="zh-TW" altLang="en-US"/>
          </a:p>
        </p:txBody>
      </p:sp>
      <p:sp>
        <p:nvSpPr>
          <p:cNvPr id="7" name="内容占位符 6"/>
          <p:cNvSpPr>
            <a:spLocks noGrp="1"/>
          </p:cNvSpPr>
          <p:nvPr>
            <p:ph idx="13"/>
          </p:nvPr>
        </p:nvSpPr>
        <p:spPr/>
        <p:txBody>
          <a:bodyPr/>
          <a:lstStyle/>
          <a:p>
            <a:r>
              <a:rPr lang="zh-CN" altLang="en-US" dirty="0"/>
              <a:t>綫性值函數近似</a:t>
            </a:r>
          </a:p>
        </p:txBody>
      </p:sp>
      <mc:AlternateContent xmlns:mc="http://schemas.openxmlformats.org/markup-compatibility/2006" xmlns:a14="http://schemas.microsoft.com/office/drawing/2010/main">
        <mc:Choice Requires="a14">
          <p:sp>
            <p:nvSpPr>
              <p:cNvPr id="16" name="文本框 15"/>
              <p:cNvSpPr txBox="1"/>
              <p:nvPr/>
            </p:nvSpPr>
            <p:spPr>
              <a:xfrm>
                <a:off x="456229" y="1126404"/>
                <a:ext cx="9447089" cy="2775760"/>
              </a:xfrm>
              <a:prstGeom prst="rect">
                <a:avLst/>
              </a:prstGeom>
              <a:noFill/>
            </p:spPr>
            <p:txBody>
              <a:bodyPr wrap="square" rtlCol="0">
                <a:spAutoFit/>
              </a:bodyPr>
              <a:lstStyle/>
              <a:p>
                <a:pPr>
                  <a:lnSpc>
                    <a:spcPct val="150000"/>
                  </a:lnSpc>
                </a:pPr>
                <a:r>
                  <a:rPr lang="zh-CN" altLang="en-US" sz="2400" b="1" dirty="0">
                    <a:latin typeface="黑体" panose="02010609060101010101" pitchFamily="49" charset="-122"/>
                    <a:ea typeface="黑体" panose="02010609060101010101" pitchFamily="49" charset="-122"/>
                  </a:rPr>
                  <a:t>方法</a:t>
                </a:r>
                <a:r>
                  <a:rPr lang="en-US" altLang="zh-CN" sz="2400" b="1" dirty="0">
                    <a:latin typeface="黑体" panose="02010609060101010101" pitchFamily="49" charset="-122"/>
                    <a:ea typeface="黑体" panose="02010609060101010101" pitchFamily="49" charset="-122"/>
                  </a:rPr>
                  <a:t>(1) </a:t>
                </a:r>
                <a:r>
                  <a:rPr lang="zh-CN" altLang="en-US" sz="2400" b="1" dirty="0">
                    <a:latin typeface="黑体" panose="02010609060101010101" pitchFamily="49" charset="-122"/>
                    <a:ea typeface="黑体" panose="02010609060101010101" pitchFamily="49" charset="-122"/>
                  </a:rPr>
                  <a:t>綫性模型：</a:t>
                </a:r>
                <a:endParaRPr lang="en-US" altLang="zh-CN" sz="2400" b="1" dirty="0">
                  <a:latin typeface="黑体" panose="02010609060101010101" pitchFamily="49" charset="-122"/>
                  <a:ea typeface="黑体" panose="02010609060101010101" pitchFamily="49" charset="-122"/>
                </a:endParaRPr>
              </a:p>
              <a:p>
                <a:pPr>
                  <a:lnSpc>
                    <a:spcPct val="150000"/>
                  </a:lnSpc>
                </a:pPr>
                <a:r>
                  <a:rPr lang="zh-CN" altLang="en-US" sz="2400" dirty="0">
                    <a:latin typeface="黑体" panose="02010609060101010101" pitchFamily="49" charset="-122"/>
                    <a:ea typeface="黑体" panose="02010609060101010101" pitchFamily="49" charset="-122"/>
                  </a:rPr>
                  <a:t>多項式回歸：利用高階多項式去擬合這一組數據點</a:t>
                </a:r>
                <a:endParaRPr lang="en-US" altLang="zh-CN" sz="2400" dirty="0">
                  <a:latin typeface="黑体" panose="02010609060101010101" pitchFamily="49" charset="-122"/>
                  <a:ea typeface="黑体" panose="02010609060101010101" pitchFamily="49" charset="-122"/>
                </a:endParaRPr>
              </a:p>
              <a:p>
                <a:pPr>
                  <a:lnSpc>
                    <a:spcPct val="150000"/>
                  </a:lnSpc>
                </a:pPr>
                <a:endParaRPr lang="en-US" altLang="zh-CN" sz="2400" dirty="0">
                  <a:latin typeface="黑体" panose="02010609060101010101" pitchFamily="49" charset="-122"/>
                  <a:ea typeface="黑体" panose="02010609060101010101" pitchFamily="49" charset="-122"/>
                </a:endParaRPr>
              </a:p>
              <a:p>
                <a:pPr>
                  <a:lnSpc>
                    <a:spcPct val="150000"/>
                  </a:lnSpc>
                </a:pPr>
                <a:r>
                  <a:rPr lang="zh-CN" altLang="en-US" sz="2400" dirty="0">
                    <a:latin typeface="黑体" panose="02010609060101010101" pitchFamily="49" charset="-122"/>
                    <a:ea typeface="黑体" panose="02010609060101010101" pitchFamily="49" charset="-122"/>
                  </a:rPr>
                  <a:t>最簡單的形式：使用一條直綫</a:t>
                </a:r>
                <a:r>
                  <a:rPr lang="en-US" altLang="zh-CN" sz="2400"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綫性回歸 當</a:t>
                </a:r>
                <a:r>
                  <a:rPr lang="en-US" altLang="zh-CN" sz="2400" b="1" dirty="0">
                    <a:latin typeface="黑体" panose="02010609060101010101" pitchFamily="49" charset="-122"/>
                    <a:ea typeface="黑体" panose="02010609060101010101" pitchFamily="49" charset="-122"/>
                  </a:rPr>
                  <a:t> </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𝒎</m:t>
                    </m:r>
                    <m:r>
                      <a:rPr lang="en-US" altLang="zh-CN" sz="2400" b="1" i="1" smtClean="0">
                        <a:latin typeface="Cambria Math" panose="02040503050406030204" pitchFamily="18" charset="0"/>
                        <a:ea typeface="黑体" panose="02010609060101010101" pitchFamily="49" charset="-122"/>
                      </a:rPr>
                      <m:t>=</m:t>
                    </m:r>
                    <m:r>
                      <a:rPr lang="en-US" altLang="zh-CN" sz="2400" b="1" i="1" smtClean="0">
                        <a:latin typeface="Cambria Math" panose="02040503050406030204" pitchFamily="18" charset="0"/>
                        <a:ea typeface="黑体" panose="02010609060101010101" pitchFamily="49" charset="-122"/>
                      </a:rPr>
                      <m:t>𝟏</m:t>
                    </m:r>
                    <m:r>
                      <a:rPr lang="zh-CN" altLang="en-US" sz="2400" b="1" i="1">
                        <a:latin typeface="Cambria Math" panose="02040503050406030204" pitchFamily="18" charset="0"/>
                        <a:ea typeface="黑体" panose="02010609060101010101" pitchFamily="49" charset="-122"/>
                      </a:rPr>
                      <m:t>時</m:t>
                    </m:r>
                  </m:oMath>
                </a14:m>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a:t>
                </a:r>
              </a:p>
              <a:p>
                <a:pPr>
                  <a:lnSpc>
                    <a:spcPct val="150000"/>
                  </a:lnSpc>
                </a:pPr>
                <a:endParaRPr lang="en-US" altLang="zh-CN" sz="2400" dirty="0">
                  <a:latin typeface="黑体" panose="02010609060101010101" pitchFamily="49" charset="-122"/>
                  <a:ea typeface="黑体" panose="02010609060101010101" pitchFamily="49" charset="-122"/>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456229" y="1126404"/>
                <a:ext cx="9447089" cy="2775760"/>
              </a:xfrm>
              <a:prstGeom prst="rect">
                <a:avLst/>
              </a:prstGeom>
              <a:blipFill rotWithShape="1">
                <a:blip r:embed="rId3"/>
                <a:stretch>
                  <a:fillRect l="-3" t="-20" r="5" b="-1141"/>
                </a:stretch>
              </a:blipFill>
            </p:spPr>
            <p:txBody>
              <a:bodyPr/>
              <a:lstStyle/>
              <a:p>
                <a:r>
                  <a:rPr lang="en-US" altLang="en-US">
                    <a:noFill/>
                  </a:rPr>
                  <a:t> </a:t>
                </a:r>
              </a:p>
            </p:txBody>
          </p:sp>
        </mc:Fallback>
      </mc:AlternateContent>
      <p:pic>
        <p:nvPicPr>
          <p:cNvPr id="17" name="图片 16"/>
          <p:cNvPicPr>
            <a:picLocks noChangeAspect="1"/>
          </p:cNvPicPr>
          <p:nvPr/>
        </p:nvPicPr>
        <p:blipFill>
          <a:blip r:embed="rId4"/>
          <a:stretch>
            <a:fillRect/>
          </a:stretch>
        </p:blipFill>
        <p:spPr>
          <a:xfrm>
            <a:off x="456229" y="2307569"/>
            <a:ext cx="7281002" cy="413429"/>
          </a:xfrm>
          <a:prstGeom prst="rect">
            <a:avLst/>
          </a:prstGeom>
        </p:spPr>
      </p:pic>
      <mc:AlternateContent xmlns:mc="http://schemas.openxmlformats.org/markup-compatibility/2006" xmlns:a14="http://schemas.microsoft.com/office/drawing/2010/main">
        <mc:Choice Requires="a14">
          <p:sp>
            <p:nvSpPr>
              <p:cNvPr id="25" name="文本框 24"/>
              <p:cNvSpPr txBox="1"/>
              <p:nvPr/>
            </p:nvSpPr>
            <p:spPr>
              <a:xfrm>
                <a:off x="2318642" y="3348581"/>
                <a:ext cx="17866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𝑎𝑥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oMath>
                  </m:oMathPara>
                </a14:m>
                <a:endParaRPr lang="zh-CN" altLang="en-US" sz="2800" dirty="0"/>
              </a:p>
            </p:txBody>
          </p:sp>
        </mc:Choice>
        <mc:Fallback xmlns="">
          <p:sp>
            <p:nvSpPr>
              <p:cNvPr id="25" name="文本框 24"/>
              <p:cNvSpPr txBox="1">
                <a:spLocks noRot="1" noChangeAspect="1" noMove="1" noResize="1" noEditPoints="1" noAdjustHandles="1" noChangeArrowheads="1" noChangeShapeType="1" noTextEdit="1"/>
              </p:cNvSpPr>
              <p:nvPr/>
            </p:nvSpPr>
            <p:spPr>
              <a:xfrm>
                <a:off x="2318642" y="3348581"/>
                <a:ext cx="1786643" cy="430887"/>
              </a:xfrm>
              <a:prstGeom prst="rect">
                <a:avLst/>
              </a:prstGeom>
              <a:blipFill rotWithShape="1">
                <a:blip r:embed="rId5"/>
                <a:stretch>
                  <a:fillRect l="-14" t="-52" r="-1208" b="135"/>
                </a:stretch>
              </a:blipFill>
            </p:spPr>
            <p:txBody>
              <a:bodyPr/>
              <a:lstStyle/>
              <a:p>
                <a:r>
                  <a:rPr lang="en-US" altLang="en-US">
                    <a:noFill/>
                  </a:rPr>
                  <a:t> </a:t>
                </a:r>
              </a:p>
            </p:txBody>
          </p:sp>
        </mc:Fallback>
      </mc:AlternateContent>
      <p:pic>
        <p:nvPicPr>
          <p:cNvPr id="29" name="图形 28"/>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0504" y="1212515"/>
            <a:ext cx="3649054" cy="2566953"/>
          </a:xfrm>
          <a:prstGeom prst="rect">
            <a:avLst/>
          </a:prstGeom>
        </p:spPr>
      </p:pic>
      <p:pic>
        <p:nvPicPr>
          <p:cNvPr id="2" name="图片 1"/>
          <p:cNvPicPr>
            <a:picLocks noChangeAspect="1"/>
          </p:cNvPicPr>
          <p:nvPr/>
        </p:nvPicPr>
        <p:blipFill>
          <a:blip r:embed="rId8"/>
          <a:stretch>
            <a:fillRect/>
          </a:stretch>
        </p:blipFill>
        <p:spPr>
          <a:xfrm>
            <a:off x="527354" y="4014353"/>
            <a:ext cx="6225138" cy="2434869"/>
          </a:xfrm>
          <a:prstGeom prst="rect">
            <a:avLst/>
          </a:prstGeom>
        </p:spPr>
      </p:pic>
      <p:sp>
        <p:nvSpPr>
          <p:cNvPr id="4" name="文本框 3"/>
          <p:cNvSpPr txBox="1"/>
          <p:nvPr/>
        </p:nvSpPr>
        <p:spPr>
          <a:xfrm>
            <a:off x="7043451" y="5431726"/>
            <a:ext cx="4301290" cy="830997"/>
          </a:xfrm>
          <a:prstGeom prst="rect">
            <a:avLst/>
          </a:prstGeom>
          <a:noFill/>
        </p:spPr>
        <p:txBody>
          <a:bodyPr wrap="square" rtlCol="0">
            <a:spAutoFit/>
          </a:bodyPr>
          <a:lstStyle/>
          <a:p>
            <a:r>
              <a:rPr lang="zh-CN" altLang="en-US" sz="2400" dirty="0">
                <a:solidFill>
                  <a:srgbClr val="FF0000"/>
                </a:solidFill>
                <a:latin typeface="黑体" panose="02010609060101010101" pitchFamily="49" charset="-122"/>
                <a:ea typeface="黑体" panose="02010609060101010101" pitchFamily="49" charset="-122"/>
              </a:rPr>
              <a:t>我們很難用一個平面去近似一個非平面 ！</a:t>
            </a:r>
          </a:p>
        </p:txBody>
      </p:sp>
      <p:sp>
        <p:nvSpPr>
          <p:cNvPr id="6" name="文本框 5"/>
          <p:cNvSpPr txBox="1"/>
          <p:nvPr/>
        </p:nvSpPr>
        <p:spPr>
          <a:xfrm>
            <a:off x="7043451" y="3760558"/>
            <a:ext cx="4906107" cy="1667764"/>
          </a:xfrm>
          <a:prstGeom prst="rect">
            <a:avLst/>
          </a:prstGeom>
          <a:noFill/>
        </p:spPr>
        <p:txBody>
          <a:bodyPr wrap="square">
            <a:spAutoFit/>
          </a:bodyPr>
          <a:lstStyle/>
          <a:p>
            <a:pPr>
              <a:lnSpc>
                <a:spcPct val="150000"/>
              </a:lnSpc>
            </a:pPr>
            <a:r>
              <a:rPr lang="zh-CN" altLang="en-US" sz="2400" dirty="0">
                <a:latin typeface="黑体" panose="02010609060101010101" pitchFamily="49" charset="-122"/>
                <a:ea typeface="黑体" panose="02010609060101010101" pitchFamily="49" charset="-122"/>
              </a:rPr>
              <a:t>缺點：</a:t>
            </a:r>
            <a:endParaRPr lang="en-US" altLang="zh-CN" sz="2400" dirty="0">
              <a:latin typeface="黑体" panose="02010609060101010101" pitchFamily="49" charset="-122"/>
              <a:ea typeface="黑体" panose="02010609060101010101" pitchFamily="49" charset="-122"/>
            </a:endParaRPr>
          </a:p>
          <a:p>
            <a:pPr marL="342900" indent="-342900">
              <a:lnSpc>
                <a:spcPct val="150000"/>
              </a:lnSpc>
              <a:buClr>
                <a:srgbClr val="0A66AD"/>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无法拟合复杂非线性关系</a:t>
            </a:r>
            <a:endParaRPr lang="en-US" altLang="zh-CN" sz="2400" dirty="0">
              <a:latin typeface="黑体" panose="02010609060101010101" pitchFamily="49" charset="-122"/>
              <a:ea typeface="黑体" panose="02010609060101010101" pitchFamily="49" charset="-122"/>
            </a:endParaRPr>
          </a:p>
          <a:p>
            <a:pPr marL="342900" indent="-342900">
              <a:lnSpc>
                <a:spcPct val="150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難以選擇合適的特徵向量</a:t>
            </a:r>
            <a:endParaRPr lang="en-US" altLang="zh-CN" sz="2400" dirty="0">
              <a:latin typeface="黑体" panose="02010609060101010101" pitchFamily="49" charset="-122"/>
              <a:ea typeface="黑体" panose="02010609060101010101" pitchFamily="49"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53</a:t>
            </a:fld>
            <a:endParaRPr lang="zh-TW" altLang="en-US"/>
          </a:p>
        </p:txBody>
      </p:sp>
      <p:sp>
        <p:nvSpPr>
          <p:cNvPr id="7" name="内容占位符 6"/>
          <p:cNvSpPr>
            <a:spLocks noGrp="1"/>
          </p:cNvSpPr>
          <p:nvPr>
            <p:ph idx="13"/>
          </p:nvPr>
        </p:nvSpPr>
        <p:spPr/>
        <p:txBody>
          <a:bodyPr/>
          <a:lstStyle/>
          <a:p>
            <a:r>
              <a:rPr lang="zh-CN" altLang="en-US" dirty="0"/>
              <a:t>非綫性值函數近似：神经网络</a:t>
            </a:r>
          </a:p>
        </p:txBody>
      </p:sp>
      <p:sp>
        <p:nvSpPr>
          <p:cNvPr id="5" name="文本框 4"/>
          <p:cNvSpPr txBox="1"/>
          <p:nvPr/>
        </p:nvSpPr>
        <p:spPr>
          <a:xfrm>
            <a:off x="406774" y="1146051"/>
            <a:ext cx="11623171" cy="5306581"/>
          </a:xfrm>
          <a:prstGeom prst="rect">
            <a:avLst/>
          </a:prstGeom>
          <a:noFill/>
        </p:spPr>
        <p:txBody>
          <a:bodyPr wrap="square">
            <a:spAutoFit/>
          </a:bodyPr>
          <a:lstStyle/>
          <a:p>
            <a:pPr>
              <a:lnSpc>
                <a:spcPct val="150000"/>
              </a:lnSpc>
            </a:pPr>
            <a:r>
              <a:rPr lang="zh-CN" altLang="en-US" sz="2400" b="1" dirty="0">
                <a:latin typeface="黑体" panose="02010609060101010101" pitchFamily="49" charset="-122"/>
                <a:ea typeface="黑体" panose="02010609060101010101" pitchFamily="49" charset="-122"/>
              </a:rPr>
              <a:t>方法</a:t>
            </a:r>
            <a:r>
              <a:rPr lang="en-US" altLang="zh-CN" sz="2400" b="1" dirty="0">
                <a:latin typeface="黑体" panose="02010609060101010101" pitchFamily="49" charset="-122"/>
                <a:ea typeface="黑体" panose="02010609060101010101" pitchFamily="49" charset="-122"/>
              </a:rPr>
              <a:t>(2) </a:t>
            </a:r>
            <a:r>
              <a:rPr lang="zh-CN" altLang="en-US" sz="2400" b="1" dirty="0">
                <a:latin typeface="黑体" panose="02010609060101010101" pitchFamily="49" charset="-122"/>
                <a:ea typeface="黑体" panose="02010609060101010101" pitchFamily="49" charset="-122"/>
              </a:rPr>
              <a:t>非綫性模型</a:t>
            </a:r>
            <a:r>
              <a:rPr lang="en-US" altLang="zh-CN" sz="2400" b="1" dirty="0">
                <a:latin typeface="黑体" panose="02010609060101010101" pitchFamily="49" charset="-122"/>
                <a:ea typeface="黑体" panose="02010609060101010101" pitchFamily="49" charset="-122"/>
              </a:rPr>
              <a:t>: </a:t>
            </a:r>
            <a:r>
              <a:rPr lang="zh-CN" altLang="en-US" sz="2400" dirty="0">
                <a:latin typeface="Cambria Math" panose="02040503050406030204" pitchFamily="18" charset="0"/>
                <a:ea typeface="黑体" panose="02010609060101010101" pitchFamily="49" charset="-122"/>
              </a:rPr>
              <a:t>近年来被广泛使用的技术，使用神經網絡作爲非綫性近似器。</a:t>
            </a:r>
            <a:endParaRPr lang="en-US" altLang="zh-CN" sz="2400" dirty="0">
              <a:latin typeface="Cambria Math" panose="02040503050406030204" pitchFamily="18" charset="0"/>
              <a:ea typeface="黑体" panose="02010609060101010101" pitchFamily="49" charset="-122"/>
            </a:endParaRPr>
          </a:p>
          <a:p>
            <a:pPr>
              <a:lnSpc>
                <a:spcPct val="150000"/>
              </a:lnSpc>
            </a:pPr>
            <a:endParaRPr lang="en-US" altLang="zh-CN" sz="2400" dirty="0">
              <a:latin typeface="Cambria Math" panose="02040503050406030204" pitchFamily="18" charset="0"/>
              <a:ea typeface="黑体" panose="02010609060101010101" pitchFamily="49" charset="-122"/>
            </a:endParaRPr>
          </a:p>
          <a:p>
            <a:pPr>
              <a:lnSpc>
                <a:spcPct val="150000"/>
              </a:lnSpc>
            </a:pPr>
            <a:endParaRPr lang="en-US" altLang="zh-CN" sz="2400" dirty="0">
              <a:latin typeface="Cambria Math" panose="02040503050406030204" pitchFamily="18" charset="0"/>
              <a:ea typeface="黑体" panose="02010609060101010101" pitchFamily="49" charset="-122"/>
            </a:endParaRPr>
          </a:p>
          <a:p>
            <a:pPr>
              <a:lnSpc>
                <a:spcPct val="150000"/>
              </a:lnSpc>
            </a:pPr>
            <a:endParaRPr lang="en-US" altLang="zh-CN" sz="2400" dirty="0">
              <a:latin typeface="Cambria Math" panose="02040503050406030204" pitchFamily="18" charset="0"/>
              <a:ea typeface="黑体" panose="02010609060101010101" pitchFamily="49" charset="-122"/>
            </a:endParaRPr>
          </a:p>
          <a:p>
            <a:pPr>
              <a:lnSpc>
                <a:spcPct val="150000"/>
              </a:lnSpc>
            </a:pPr>
            <a:endParaRPr lang="en-US" altLang="zh-CN" sz="2400" dirty="0">
              <a:latin typeface="Cambria Math" panose="02040503050406030204" pitchFamily="18" charset="0"/>
              <a:ea typeface="黑体" panose="02010609060101010101" pitchFamily="49" charset="-122"/>
            </a:endParaRPr>
          </a:p>
          <a:p>
            <a:pPr>
              <a:lnSpc>
                <a:spcPct val="150000"/>
              </a:lnSpc>
            </a:pPr>
            <a:endParaRPr lang="en-US" altLang="zh-CN" sz="2400" dirty="0">
              <a:latin typeface="Cambria Math" panose="02040503050406030204" pitchFamily="18" charset="0"/>
              <a:ea typeface="黑体" panose="02010609060101010101" pitchFamily="49" charset="-122"/>
            </a:endParaRPr>
          </a:p>
          <a:p>
            <a:pPr>
              <a:lnSpc>
                <a:spcPct val="150000"/>
              </a:lnSpc>
            </a:pPr>
            <a:endParaRPr lang="en-US" altLang="zh-CN" sz="2400" dirty="0">
              <a:latin typeface="Cambria Math" panose="02040503050406030204" pitchFamily="18" charset="0"/>
              <a:ea typeface="黑体" panose="02010609060101010101" pitchFamily="49" charset="-122"/>
            </a:endParaRPr>
          </a:p>
          <a:p>
            <a:pPr>
              <a:lnSpc>
                <a:spcPct val="125000"/>
              </a:lnSpc>
            </a:pPr>
            <a:endParaRPr lang="en-US" altLang="zh-CN" sz="2400" dirty="0">
              <a:latin typeface="Cambria Math" panose="02040503050406030204" pitchFamily="18" charset="0"/>
              <a:ea typeface="黑体" panose="02010609060101010101" pitchFamily="49" charset="-122"/>
            </a:endParaRPr>
          </a:p>
          <a:p>
            <a:pPr>
              <a:lnSpc>
                <a:spcPct val="125000"/>
              </a:lnSpc>
            </a:pPr>
            <a:r>
              <a:rPr lang="zh-CN" altLang="en-US" sz="2400" dirty="0">
                <a:latin typeface="Cambria Math" panose="02040503050406030204" pitchFamily="18" charset="0"/>
                <a:ea typeface="黑体" panose="02010609060101010101" pitchFamily="49" charset="-122"/>
              </a:rPr>
              <a:t>理論上只要有足夠多的隱藏層神經元，神經網絡能夠以任意精度逼近一個複雜函數，無論這個函數的形式是否已知。</a:t>
            </a:r>
            <a:endParaRPr lang="en-US" altLang="zh-CN" sz="2400" dirty="0">
              <a:latin typeface="Cambria Math" panose="02040503050406030204" pitchFamily="18" charset="0"/>
              <a:ea typeface="黑体" panose="02010609060101010101" pitchFamily="49" charset="-122"/>
            </a:endParaRPr>
          </a:p>
        </p:txBody>
      </p:sp>
      <p:pic>
        <p:nvPicPr>
          <p:cNvPr id="6" name="图片 5"/>
          <p:cNvPicPr>
            <a:picLocks noChangeAspect="1"/>
          </p:cNvPicPr>
          <p:nvPr/>
        </p:nvPicPr>
        <p:blipFill>
          <a:blip r:embed="rId2"/>
          <a:stretch>
            <a:fillRect/>
          </a:stretch>
        </p:blipFill>
        <p:spPr>
          <a:xfrm>
            <a:off x="413407" y="2355064"/>
            <a:ext cx="4509439" cy="2532051"/>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4723988" y="1960842"/>
                <a:ext cx="7054605" cy="4801314"/>
              </a:xfrm>
              <a:prstGeom prst="rect">
                <a:avLst/>
              </a:prstGeom>
              <a:noFill/>
            </p:spPr>
            <p:txBody>
              <a:bodyPr wrap="square" rtlCol="0">
                <a:spAutoFit/>
              </a:bodyPr>
              <a:lstStyle/>
              <a:p>
                <a:pPr marL="342900" indent="-342900">
                  <a:lnSpc>
                    <a:spcPct val="150000"/>
                  </a:lnSpc>
                  <a:buClr>
                    <a:srgbClr val="0070C0"/>
                  </a:buClr>
                  <a:buFont typeface="Wingdings" panose="05000000000000000000" pitchFamily="2" charset="2"/>
                  <a:buChar char="n"/>
                </a:pPr>
                <a:r>
                  <a:rPr lang="zh-CN" altLang="en-US" sz="2400" dirty="0">
                    <a:latin typeface="Cambria Math" panose="02040503050406030204" pitchFamily="18" charset="0"/>
                    <a:ea typeface="黑体" panose="02010609060101010101" pitchFamily="49" charset="-122"/>
                  </a:rPr>
                  <a:t>神經網絡的輸入是狀態</a:t>
                </a:r>
                <a14:m>
                  <m:oMath xmlns:m="http://schemas.openxmlformats.org/officeDocument/2006/math">
                    <m:r>
                      <a:rPr lang="en-US" altLang="zh-CN" sz="2400">
                        <a:latin typeface="Cambria Math" panose="02040503050406030204" pitchFamily="18" charset="0"/>
                        <a:ea typeface="黑体" panose="02010609060101010101" pitchFamily="49" charset="-122"/>
                      </a:rPr>
                      <m:t>𝑠</m:t>
                    </m:r>
                  </m:oMath>
                </a14:m>
                <a:r>
                  <a:rPr lang="zh-CN" altLang="en-US" sz="2400" dirty="0">
                    <a:latin typeface="Cambria Math" panose="02040503050406030204" pitchFamily="18" charset="0"/>
                    <a:ea typeface="黑体" panose="02010609060101010101" pitchFamily="49" charset="-122"/>
                  </a:rPr>
                  <a:t>，輸出是狀態值</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 </m:t>
                        </m:r>
                        <m:r>
                          <a:rPr lang="en-US" altLang="zh-CN" sz="2400">
                            <a:latin typeface="Cambria Math" panose="02040503050406030204" pitchFamily="18" charset="0"/>
                            <a:ea typeface="黑体" panose="02010609060101010101" pitchFamily="49" charset="-122"/>
                          </a:rPr>
                          <m:t>𝑉</m:t>
                        </m:r>
                      </m:e>
                      <m:sub>
                        <m:r>
                          <a:rPr lang="zh-CN" altLang="en-US" sz="2400">
                            <a:latin typeface="Cambria Math" panose="02040503050406030204" pitchFamily="18" charset="0"/>
                            <a:ea typeface="黑体" panose="02010609060101010101" pitchFamily="49" charset="-122"/>
                          </a:rPr>
                          <m:t>𝜋</m:t>
                        </m:r>
                      </m:sub>
                    </m:sSub>
                    <m:d>
                      <m:dPr>
                        <m:ctrlPr>
                          <a:rPr lang="en-US" altLang="zh-CN" sz="2400" i="1">
                            <a:latin typeface="Cambria Math" panose="02040503050406030204" pitchFamily="18" charset="0"/>
                            <a:ea typeface="黑体" panose="02010609060101010101" pitchFamily="49" charset="-122"/>
                          </a:rPr>
                        </m:ctrlPr>
                      </m:dPr>
                      <m:e>
                        <m:r>
                          <a:rPr lang="en-US" altLang="zh-CN" sz="2400">
                            <a:latin typeface="Cambria Math" panose="02040503050406030204" pitchFamily="18" charset="0"/>
                            <a:ea typeface="黑体" panose="02010609060101010101" pitchFamily="49" charset="-122"/>
                          </a:rPr>
                          <m:t>𝑠</m:t>
                        </m:r>
                      </m:e>
                    </m:d>
                  </m:oMath>
                </a14:m>
                <a:r>
                  <a:rPr lang="zh-CN" altLang="en-US" sz="2400" dirty="0">
                    <a:latin typeface="Cambria Math" panose="02040503050406030204" pitchFamily="18" charset="0"/>
                    <a:ea typeface="黑体" panose="02010609060101010101" pitchFamily="49" charset="-122"/>
                  </a:rPr>
                  <a:t>，網絡中有非綫性激活函數以及一組需要學習的參數</a:t>
                </a:r>
                <a14:m>
                  <m:oMath xmlns:m="http://schemas.openxmlformats.org/officeDocument/2006/math">
                    <m:r>
                      <a:rPr lang="en-US" altLang="zh-CN" sz="2400">
                        <a:latin typeface="Cambria Math" panose="02040503050406030204" pitchFamily="18" charset="0"/>
                        <a:ea typeface="黑体" panose="02010609060101010101" pitchFamily="49" charset="-122"/>
                      </a:rPr>
                      <m:t>𝑤</m:t>
                    </m:r>
                    <m:r>
                      <a:rPr lang="zh-CN" altLang="en-US" sz="2400">
                        <a:latin typeface="Cambria Math" panose="02040503050406030204" pitchFamily="18" charset="0"/>
                        <a:ea typeface="黑体" panose="02010609060101010101" pitchFamily="49" charset="-122"/>
                      </a:rPr>
                      <m:t>。</m:t>
                    </m:r>
                  </m:oMath>
                </a14:m>
                <a:endParaRPr lang="en-US" altLang="zh-CN" sz="2400" dirty="0">
                  <a:latin typeface="Cambria Math" panose="02040503050406030204" pitchFamily="18" charset="0"/>
                  <a:ea typeface="黑体" panose="02010609060101010101" pitchFamily="49" charset="-122"/>
                </a:endParaRPr>
              </a:p>
              <a:p>
                <a:pPr marL="342900" indent="-342900">
                  <a:lnSpc>
                    <a:spcPct val="150000"/>
                  </a:lnSpc>
                  <a:buClr>
                    <a:srgbClr val="0070C0"/>
                  </a:buClr>
                  <a:buFont typeface="Wingdings" panose="05000000000000000000" pitchFamily="2" charset="2"/>
                  <a:buChar char="n"/>
                </a:pPr>
                <a:r>
                  <a:rPr lang="zh-CN" altLang="en-US" sz="2400" dirty="0">
                    <a:latin typeface="Cambria Math" panose="02040503050406030204" pitchFamily="18" charset="0"/>
                    <a:ea typeface="黑体" panose="02010609060101010101" pitchFamily="49" charset="-122"/>
                  </a:rPr>
                  <a:t>原理上與                             做的是相同的事情：</a:t>
                </a:r>
                <a:r>
                  <a:rPr lang="zh-CN" altLang="en-US" sz="2400" dirty="0">
                    <a:solidFill>
                      <a:srgbClr val="FF0000"/>
                    </a:solidFill>
                    <a:latin typeface="Cambria Math" panose="02040503050406030204" pitchFamily="18" charset="0"/>
                    <a:ea typeface="黑体" panose="02010609060101010101" pitchFamily="49" charset="-122"/>
                  </a:rPr>
                  <a:t>近似一個函數或擬合一組數據點</a:t>
                </a:r>
                <a:r>
                  <a:rPr lang="zh-CN" altLang="en-US" sz="2400" dirty="0">
                    <a:latin typeface="Cambria Math" panose="02040503050406030204" pitchFamily="18" charset="0"/>
                    <a:ea typeface="黑体" panose="02010609060101010101" pitchFamily="49" charset="-122"/>
                  </a:rPr>
                  <a:t>，但神經網絡受益於非綫性表示，近似能力更加强大，所以更加通用。</a:t>
                </a:r>
                <a:endParaRPr lang="en-US" altLang="zh-CN" sz="2400" dirty="0">
                  <a:latin typeface="Cambria Math" panose="02040503050406030204" pitchFamily="18" charset="0"/>
                  <a:ea typeface="黑体" panose="02010609060101010101" pitchFamily="49" charset="-122"/>
                </a:endParaRPr>
              </a:p>
              <a:p>
                <a:pPr marL="342900" indent="-342900">
                  <a:lnSpc>
                    <a:spcPct val="150000"/>
                  </a:lnSpc>
                  <a:buClr>
                    <a:srgbClr val="0070C0"/>
                  </a:buClr>
                  <a:buFont typeface="Wingdings" panose="05000000000000000000" pitchFamily="2" charset="2"/>
                  <a:buChar char="n"/>
                </a:pPr>
                <a:endParaRPr lang="en-US" altLang="zh-CN" sz="2400" dirty="0">
                  <a:solidFill>
                    <a:srgbClr val="FF0000"/>
                  </a:solidFill>
                  <a:latin typeface="Cambria Math" panose="02040503050406030204" pitchFamily="18" charset="0"/>
                  <a:ea typeface="黑体" panose="02010609060101010101" pitchFamily="49" charset="-122"/>
                </a:endParaRPr>
              </a:p>
              <a:p>
                <a:pPr>
                  <a:lnSpc>
                    <a:spcPct val="150000"/>
                  </a:lnSpc>
                </a:pPr>
                <a:endParaRPr lang="en-US" altLang="zh-CN" sz="2400" b="1" dirty="0">
                  <a:latin typeface="Cambria Math" panose="02040503050406030204" pitchFamily="18" charset="0"/>
                  <a:ea typeface="黑体" panose="02010609060101010101" pitchFamily="49" charset="-122"/>
                </a:endParaRPr>
              </a:p>
              <a:p>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4723988" y="1960842"/>
                <a:ext cx="7054605" cy="4801314"/>
              </a:xfrm>
              <a:prstGeom prst="rect">
                <a:avLst/>
              </a:prstGeom>
              <a:blipFill rotWithShape="1">
                <a:blip r:embed="rId3"/>
                <a:stretch>
                  <a:fillRect l="-3" t="-12" r="-1206" b="1"/>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932345" y="2291746"/>
                <a:ext cx="46321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ea typeface="黑体" panose="02010609060101010101" pitchFamily="49" charset="-122"/>
                            </a:rPr>
                          </m:ctrlPr>
                        </m:sSubPr>
                        <m:e>
                          <m:r>
                            <a:rPr lang="en-US" altLang="zh-CN" b="0" i="1" smtClean="0">
                              <a:solidFill>
                                <a:srgbClr val="FF0000"/>
                              </a:solidFill>
                              <a:latin typeface="Cambria Math" panose="02040503050406030204" pitchFamily="18" charset="0"/>
                              <a:ea typeface="黑体" panose="02010609060101010101" pitchFamily="49" charset="-122"/>
                            </a:rPr>
                            <m:t>𝑤</m:t>
                          </m:r>
                        </m:e>
                        <m:sub>
                          <m:r>
                            <a:rPr lang="en-US" altLang="zh-CN" b="0" i="1" smtClean="0">
                              <a:solidFill>
                                <a:srgbClr val="FF0000"/>
                              </a:solidFill>
                              <a:latin typeface="Cambria Math" panose="02040503050406030204" pitchFamily="18" charset="0"/>
                              <a:ea typeface="黑体" panose="02010609060101010101" pitchFamily="49" charset="-122"/>
                            </a:rPr>
                            <m:t>1</m:t>
                          </m:r>
                        </m:sub>
                      </m:sSub>
                    </m:oMath>
                  </m:oMathPara>
                </a14:m>
                <a:endParaRPr lang="en-US" altLang="zh-CN" dirty="0">
                  <a:solidFill>
                    <a:srgbClr val="FF0000"/>
                  </a:solidFill>
                  <a:latin typeface="Cambria Math" panose="02040503050406030204" pitchFamily="18" charset="0"/>
                  <a:ea typeface="黑体" panose="02010609060101010101" pitchFamily="49" charset="-122"/>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932345" y="2291746"/>
                <a:ext cx="463216" cy="369332"/>
              </a:xfrm>
              <a:prstGeom prst="rect">
                <a:avLst/>
              </a:prstGeom>
              <a:blipFill rotWithShape="1">
                <a:blip r:embed="rId4"/>
                <a:stretch>
                  <a:fillRect l="-36" t="-8" r="101" b="116"/>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2202798" y="2138638"/>
                <a:ext cx="46321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ea typeface="黑体" panose="02010609060101010101" pitchFamily="49" charset="-122"/>
                            </a:rPr>
                          </m:ctrlPr>
                        </m:sSubPr>
                        <m:e>
                          <m:r>
                            <a:rPr lang="en-US" altLang="zh-CN" b="0" i="1" smtClean="0">
                              <a:solidFill>
                                <a:srgbClr val="FF0000"/>
                              </a:solidFill>
                              <a:latin typeface="Cambria Math" panose="02040503050406030204" pitchFamily="18" charset="0"/>
                              <a:ea typeface="黑体" panose="02010609060101010101" pitchFamily="49" charset="-122"/>
                            </a:rPr>
                            <m:t>𝑤</m:t>
                          </m:r>
                        </m:e>
                        <m:sub>
                          <m:r>
                            <a:rPr lang="en-US" altLang="zh-CN" b="0" i="1" smtClean="0">
                              <a:solidFill>
                                <a:srgbClr val="FF0000"/>
                              </a:solidFill>
                              <a:latin typeface="Cambria Math" panose="02040503050406030204" pitchFamily="18" charset="0"/>
                              <a:ea typeface="黑体" panose="02010609060101010101" pitchFamily="49" charset="-122"/>
                            </a:rPr>
                            <m:t>2</m:t>
                          </m:r>
                        </m:sub>
                      </m:sSub>
                    </m:oMath>
                  </m:oMathPara>
                </a14:m>
                <a:endParaRPr lang="en-US" altLang="zh-CN" dirty="0">
                  <a:solidFill>
                    <a:srgbClr val="FF0000"/>
                  </a:solidFill>
                  <a:latin typeface="Cambria Math" panose="02040503050406030204" pitchFamily="18" charset="0"/>
                  <a:ea typeface="黑体" panose="02010609060101010101" pitchFamily="49" charset="-122"/>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2202798" y="2138638"/>
                <a:ext cx="463216" cy="369332"/>
              </a:xfrm>
              <a:prstGeom prst="rect">
                <a:avLst/>
              </a:prstGeom>
              <a:blipFill rotWithShape="1">
                <a:blip r:embed="rId5"/>
                <a:stretch>
                  <a:fillRect l="-133" t="-161" r="61" b="96"/>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3453535" y="2242918"/>
                <a:ext cx="46321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ea typeface="黑体" panose="02010609060101010101" pitchFamily="49" charset="-122"/>
                            </a:rPr>
                          </m:ctrlPr>
                        </m:sSubPr>
                        <m:e>
                          <m:r>
                            <a:rPr lang="en-US" altLang="zh-CN" b="0" i="1" smtClean="0">
                              <a:solidFill>
                                <a:srgbClr val="FF0000"/>
                              </a:solidFill>
                              <a:latin typeface="Cambria Math" panose="02040503050406030204" pitchFamily="18" charset="0"/>
                              <a:ea typeface="黑体" panose="02010609060101010101" pitchFamily="49" charset="-122"/>
                            </a:rPr>
                            <m:t>𝑤</m:t>
                          </m:r>
                        </m:e>
                        <m:sub>
                          <m:r>
                            <a:rPr lang="en-US" altLang="zh-CN" b="0" i="1" smtClean="0">
                              <a:solidFill>
                                <a:srgbClr val="FF0000"/>
                              </a:solidFill>
                              <a:latin typeface="Cambria Math" panose="02040503050406030204" pitchFamily="18" charset="0"/>
                              <a:ea typeface="黑体" panose="02010609060101010101" pitchFamily="49" charset="-122"/>
                            </a:rPr>
                            <m:t>3</m:t>
                          </m:r>
                        </m:sub>
                      </m:sSub>
                    </m:oMath>
                  </m:oMathPara>
                </a14:m>
                <a:endParaRPr lang="en-US" altLang="zh-CN" dirty="0">
                  <a:solidFill>
                    <a:srgbClr val="FF0000"/>
                  </a:solidFill>
                  <a:latin typeface="Cambria Math" panose="02040503050406030204" pitchFamily="18" charset="0"/>
                  <a:ea typeface="黑体" panose="02010609060101010101" pitchFamily="49" charset="-122"/>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3453535" y="2242918"/>
                <a:ext cx="463216" cy="369332"/>
              </a:xfrm>
              <a:prstGeom prst="rect">
                <a:avLst/>
              </a:prstGeom>
              <a:blipFill rotWithShape="1">
                <a:blip r:embed="rId6"/>
                <a:stretch>
                  <a:fillRect l="-87" t="-27" r="15" b="134"/>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6464647" y="3779041"/>
                <a:ext cx="17866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𝑎𝑥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oMath>
                  </m:oMathPara>
                </a14:m>
                <a:endParaRPr lang="zh-CN" altLang="en-US" sz="2800" dirty="0"/>
              </a:p>
            </p:txBody>
          </p:sp>
        </mc:Choice>
        <mc:Fallback xmlns="">
          <p:sp>
            <p:nvSpPr>
              <p:cNvPr id="18" name="文本框 17"/>
              <p:cNvSpPr txBox="1">
                <a:spLocks noRot="1" noChangeAspect="1" noMove="1" noResize="1" noEditPoints="1" noAdjustHandles="1" noChangeArrowheads="1" noChangeShapeType="1" noTextEdit="1"/>
              </p:cNvSpPr>
              <p:nvPr/>
            </p:nvSpPr>
            <p:spPr>
              <a:xfrm>
                <a:off x="6464647" y="3779041"/>
                <a:ext cx="1786643" cy="430887"/>
              </a:xfrm>
              <a:prstGeom prst="rect">
                <a:avLst/>
              </a:prstGeom>
              <a:blipFill rotWithShape="1">
                <a:blip r:embed="rId7"/>
                <a:stretch>
                  <a:fillRect l="-19" t="-36" r="-1203" b="119"/>
                </a:stretch>
              </a:blipFill>
            </p:spPr>
            <p:txBody>
              <a:bodyPr/>
              <a:lstStyle/>
              <a:p>
                <a:r>
                  <a:rPr lang="en-US" altLang="en-US">
                    <a:noFill/>
                  </a:rPr>
                  <a:t> </a:t>
                </a:r>
              </a:p>
            </p:txBody>
          </p:sp>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65165" y="849970"/>
            <a:ext cx="11364780" cy="5158059"/>
          </a:xfrm>
        </p:spPr>
        <p:txBody>
          <a:bodyPr/>
          <a:lstStyle/>
          <a:p>
            <a:pPr marL="0" indent="0">
              <a:lnSpc>
                <a:spcPct val="150000"/>
              </a:lnSpc>
              <a:buNone/>
            </a:pPr>
            <a:r>
              <a:rPr lang="en-US" altLang="zh-CN" dirty="0"/>
              <a:t>2. </a:t>
            </a:r>
            <a:r>
              <a:rPr lang="zh-CN" altLang="en-US" dirty="0"/>
              <a:t>基於深度强化学习的自動駕駛決策模型</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2.1.</a:t>
            </a:r>
            <a:r>
              <a:rPr lang="zh-CN" altLang="en-US" sz="2400" dirty="0">
                <a:latin typeface="黑体" panose="02010609060101010101" pitchFamily="49" charset="-122"/>
                <a:ea typeface="黑体" panose="02010609060101010101" pitchFamily="49" charset="-122"/>
              </a:rPr>
              <a:t> 无模型强化学习</a:t>
            </a:r>
            <a:r>
              <a:rPr lang="en-US" altLang="zh-CN" sz="2400" dirty="0">
                <a:latin typeface="黑体" panose="02010609060101010101" pitchFamily="49" charset="-122"/>
                <a:ea typeface="黑体" panose="02010609060101010101" pitchFamily="49" charset="-122"/>
              </a:rPr>
              <a:t> </a:t>
            </a:r>
          </a:p>
          <a:p>
            <a:pPr lvl="4">
              <a:lnSpc>
                <a:spcPct val="150000"/>
              </a:lnSpc>
            </a:pPr>
            <a:r>
              <a:rPr lang="en-US" altLang="zh-CN" sz="2400" dirty="0">
                <a:latin typeface="黑体" panose="02010609060101010101" pitchFamily="49" charset="-122"/>
                <a:ea typeface="黑体" panose="02010609060101010101" pitchFamily="49" charset="-122"/>
              </a:rPr>
              <a:t> 2.2. </a:t>
            </a:r>
            <a:r>
              <a:rPr lang="zh-CN" altLang="en-US" sz="2400" dirty="0">
                <a:latin typeface="黑体" panose="02010609060101010101" pitchFamily="49" charset="-122"/>
                <a:ea typeface="黑体" panose="02010609060101010101" pitchFamily="49" charset="-122"/>
              </a:rPr>
              <a:t>探索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利用困境</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2.3.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p>
          <a:p>
            <a:pPr lvl="4">
              <a:lnSpc>
                <a:spcPct val="150000"/>
              </a:lnSpc>
            </a:pPr>
            <a:r>
              <a:rPr lang="en-US" altLang="zh-CN" sz="2400" dirty="0">
                <a:latin typeface="黑体" panose="02010609060101010101" pitchFamily="49" charset="-122"/>
                <a:ea typeface="黑体" panose="02010609060101010101" pitchFamily="49" charset="-122"/>
              </a:rPr>
              <a:t> 2.4. </a:t>
            </a:r>
            <a:r>
              <a:rPr lang="zh-CN" altLang="en-US" sz="2400" dirty="0">
                <a:latin typeface="黑体" panose="02010609060101010101" pitchFamily="49" charset="-122"/>
                <a:ea typeface="黑体" panose="02010609060101010101" pitchFamily="49" charset="-122"/>
              </a:rPr>
              <a:t>值函数近似</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2.5. </a:t>
            </a:r>
            <a:r>
              <a:rPr lang="zh-CN" altLang="en-US" sz="2400" dirty="0">
                <a:latin typeface="黑体" panose="02010609060101010101" pitchFamily="49" charset="-122"/>
                <a:ea typeface="黑体" panose="02010609060101010101" pitchFamily="49" charset="-122"/>
              </a:rPr>
              <a:t>深度强化学习</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lvl="5">
              <a:lnSpc>
                <a:spcPct val="150000"/>
              </a:lnSpc>
              <a:buClr>
                <a:srgbClr val="0070C0"/>
              </a:buClr>
              <a:buFont typeface="Wingdings" panose="05000000000000000000" pitchFamily="2" charset="2"/>
              <a:buChar char="n"/>
            </a:pP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Deep Q-Learning (DQN)</a:t>
            </a:r>
          </a:p>
          <a:p>
            <a:pPr lvl="5">
              <a:lnSpc>
                <a:spcPct val="150000"/>
              </a:lnSpc>
              <a:buClr>
                <a:srgbClr val="0070C0"/>
              </a:buClr>
              <a:buFont typeface="Wingdings" panose="05000000000000000000" pitchFamily="2" charset="2"/>
              <a:buChar char="n"/>
            </a:pP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DQN</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的配置与训练</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lvl="5">
              <a:lnSpc>
                <a:spcPct val="150000"/>
              </a:lnSpc>
              <a:buClr>
                <a:srgbClr val="0070C0"/>
              </a:buClr>
              <a:buFont typeface="Wingdings" panose="05000000000000000000" pitchFamily="2" charset="2"/>
              <a:buChar char="n"/>
            </a:pP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zh-CN" altLang="en-US" sz="2000" dirty="0">
                <a:latin typeface="黑体" panose="02010609060101010101" pitchFamily="49" charset="-122"/>
                <a:ea typeface="黑体" panose="02010609060101010101" pitchFamily="49" charset="-122"/>
                <a:cs typeface="Times New Roman" panose="02020603050405020304" pitchFamily="18" charset="0"/>
              </a:rPr>
              <a:t>经验回放技术</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2286000" lvl="5" indent="0">
              <a:lnSpc>
                <a:spcPct val="150000"/>
              </a:lnSpc>
              <a:buClr>
                <a:srgbClr val="0070C0"/>
              </a:buClr>
              <a:buNone/>
            </a:pPr>
            <a:endParaRPr lang="en-US" altLang="zh-CN" sz="2000" dirty="0">
              <a:latin typeface="Times New Roman" panose="02020603050405020304" pitchFamily="18" charset="0"/>
              <a:cs typeface="Times New Roman" panose="02020603050405020304" pitchFamily="18" charset="0"/>
            </a:endParaRPr>
          </a:p>
          <a:p>
            <a:pPr marL="0" indent="0">
              <a:buNone/>
            </a:pP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t>54</a:t>
            </a:fld>
            <a:endParaRPr lang="zh-TW" altLang="en-US"/>
          </a:p>
        </p:txBody>
      </p:sp>
      <p:sp>
        <p:nvSpPr>
          <p:cNvPr id="5" name="矩形: 圆角 4"/>
          <p:cNvSpPr/>
          <p:nvPr/>
        </p:nvSpPr>
        <p:spPr>
          <a:xfrm>
            <a:off x="2266950" y="4171950"/>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4" y="1160763"/>
            <a:ext cx="11480425" cy="1582438"/>
          </a:xfrm>
        </p:spPr>
        <p:txBody>
          <a:bodyPr/>
          <a:lstStyle/>
          <a:p>
            <a:pPr marL="0" indent="0">
              <a:lnSpc>
                <a:spcPct val="125000"/>
              </a:lnSpc>
              <a:buNone/>
            </a:pPr>
            <a:r>
              <a:rPr lang="en-US" altLang="zh-CN" sz="2400" dirty="0"/>
              <a:t>Deep Q-Learning </a:t>
            </a:r>
            <a:r>
              <a:rPr lang="zh-CN" altLang="en-US" sz="2400" dirty="0"/>
              <a:t>也可稱爲 </a:t>
            </a:r>
            <a:r>
              <a:rPr lang="en-US" altLang="zh-CN" sz="2400" b="1" dirty="0"/>
              <a:t>Deep Q-Network (DQN)</a:t>
            </a:r>
          </a:p>
          <a:p>
            <a:pPr>
              <a:lnSpc>
                <a:spcPct val="125000"/>
              </a:lnSpc>
            </a:pPr>
            <a:r>
              <a:rPr lang="zh-CN" altLang="en-US" sz="2400" dirty="0">
                <a:latin typeface="Cambria Math" panose="02040503050406030204" pitchFamily="18" charset="0"/>
                <a:cs typeface="+mn-cs"/>
              </a:rPr>
              <a:t>最早期且最成功將深度神經網絡引入强化學習的算法之一</a:t>
            </a:r>
            <a:endParaRPr lang="en-US" altLang="zh-CN" sz="2400" dirty="0">
              <a:latin typeface="Cambria Math" panose="02040503050406030204" pitchFamily="18" charset="0"/>
              <a:cs typeface="+mn-cs"/>
            </a:endParaRPr>
          </a:p>
          <a:p>
            <a:pPr>
              <a:lnSpc>
                <a:spcPct val="125000"/>
              </a:lnSpc>
            </a:pPr>
            <a:r>
              <a:rPr lang="zh-CN" altLang="en-US" sz="2400" dirty="0">
                <a:latin typeface="Cambria Math" panose="02040503050406030204" pitchFamily="18" charset="0"/>
                <a:cs typeface="+mn-cs"/>
              </a:rPr>
              <a:t>利用神經網絡作爲非綫性近似器來近似</a:t>
            </a:r>
            <a:r>
              <a:rPr lang="en-US" altLang="zh-CN" sz="2400" dirty="0">
                <a:latin typeface="Cambria Math" panose="02040503050406030204" pitchFamily="18" charset="0"/>
                <a:cs typeface="+mn-cs"/>
              </a:rPr>
              <a:t>Q</a:t>
            </a:r>
            <a:r>
              <a:rPr lang="zh-CN" altLang="en-US" sz="2400" dirty="0">
                <a:latin typeface="Cambria Math" panose="02040503050406030204" pitchFamily="18" charset="0"/>
                <a:cs typeface="+mn-cs"/>
              </a:rPr>
              <a:t>函數，以</a:t>
            </a:r>
            <a:r>
              <a:rPr lang="en-US" altLang="zh-CN" sz="2400" dirty="0">
                <a:latin typeface="Cambria Math" panose="02040503050406030204" pitchFamily="18" charset="0"/>
                <a:cs typeface="+mn-cs"/>
              </a:rPr>
              <a:t>Q-Learning</a:t>
            </a:r>
            <a:r>
              <a:rPr lang="zh-CN" altLang="en-US" sz="2400" dirty="0">
                <a:latin typeface="Cambria Math" panose="02040503050406030204" pitchFamily="18" charset="0"/>
                <a:cs typeface="+mn-cs"/>
              </a:rPr>
              <a:t>變體的方式進行訓練</a:t>
            </a:r>
            <a:endParaRPr lang="en-US" altLang="zh-CN" sz="2400" dirty="0">
              <a:latin typeface="Cambria Math" panose="02040503050406030204" pitchFamily="18" charset="0"/>
              <a:cs typeface="+mn-cs"/>
            </a:endParaRPr>
          </a:p>
        </p:txBody>
      </p:sp>
      <p:sp>
        <p:nvSpPr>
          <p:cNvPr id="3" name="灯片编号占位符 2"/>
          <p:cNvSpPr>
            <a:spLocks noGrp="1"/>
          </p:cNvSpPr>
          <p:nvPr>
            <p:ph type="sldNum" sz="quarter" idx="12"/>
          </p:nvPr>
        </p:nvSpPr>
        <p:spPr/>
        <p:txBody>
          <a:bodyPr/>
          <a:lstStyle/>
          <a:p>
            <a:fld id="{2D0209AD-E28C-4726-BE4E-D4239F457C7A}" type="slidenum">
              <a:rPr lang="zh-TW" altLang="en-US" smtClean="0"/>
              <a:t>55</a:t>
            </a:fld>
            <a:endParaRPr lang="zh-TW" altLang="en-US"/>
          </a:p>
        </p:txBody>
      </p:sp>
      <p:sp>
        <p:nvSpPr>
          <p:cNvPr id="7" name="内容占位符 6"/>
          <p:cNvSpPr>
            <a:spLocks noGrp="1"/>
          </p:cNvSpPr>
          <p:nvPr>
            <p:ph idx="13"/>
          </p:nvPr>
        </p:nvSpPr>
        <p:spPr>
          <a:xfrm>
            <a:off x="406775" y="595277"/>
            <a:ext cx="11364781" cy="487456"/>
          </a:xfrm>
        </p:spPr>
        <p:txBody>
          <a:bodyPr/>
          <a:lstStyle/>
          <a:p>
            <a:r>
              <a:rPr lang="zh-CN" altLang="en-US" dirty="0"/>
              <a:t>深度强化學習：</a:t>
            </a:r>
            <a:r>
              <a:rPr lang="en-US" altLang="zh-CN" dirty="0"/>
              <a:t>Deep Q-Learning (DQN)</a:t>
            </a:r>
            <a:endParaRPr lang="zh-CN" altLang="en-US" dirty="0"/>
          </a:p>
        </p:txBody>
      </p:sp>
      <p:sp>
        <p:nvSpPr>
          <p:cNvPr id="46" name="文本框 45"/>
          <p:cNvSpPr txBox="1"/>
          <p:nvPr/>
        </p:nvSpPr>
        <p:spPr>
          <a:xfrm>
            <a:off x="416822" y="2743201"/>
            <a:ext cx="9868194"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所以現在我們可以做什麽事？</a:t>
            </a:r>
            <a:r>
              <a:rPr lang="zh-CN" altLang="en-US" sz="2400" dirty="0">
                <a:latin typeface="黑体" panose="02010609060101010101" pitchFamily="49" charset="-122"/>
                <a:ea typeface="黑体" panose="02010609060101010101" pitchFamily="49" charset="-122"/>
              </a:rPr>
              <a:t>從</a:t>
            </a:r>
            <a:r>
              <a:rPr lang="zh-CN" altLang="en-US" sz="2400" dirty="0">
                <a:solidFill>
                  <a:srgbClr val="FF0000"/>
                </a:solidFill>
                <a:latin typeface="黑体" panose="02010609060101010101" pitchFamily="49" charset="-122"/>
                <a:ea typeface="黑体" panose="02010609060101010101" pitchFamily="49" charset="-122"/>
              </a:rPr>
              <a:t>表格</a:t>
            </a:r>
            <a:r>
              <a:rPr lang="zh-CN" altLang="en-US" sz="2400" dirty="0">
                <a:latin typeface="黑体" panose="02010609060101010101" pitchFamily="49" charset="-122"/>
                <a:ea typeface="黑体" panose="02010609060101010101" pitchFamily="49" charset="-122"/>
              </a:rPr>
              <a:t>查詢動作值到</a:t>
            </a:r>
            <a:r>
              <a:rPr lang="zh-CN" altLang="en-US" sz="2400" dirty="0">
                <a:solidFill>
                  <a:srgbClr val="FF0000"/>
                </a:solidFill>
                <a:latin typeface="黑体" panose="02010609060101010101" pitchFamily="49" charset="-122"/>
                <a:ea typeface="黑体" panose="02010609060101010101" pitchFamily="49" charset="-122"/>
              </a:rPr>
              <a:t>函數</a:t>
            </a:r>
            <a:r>
              <a:rPr lang="zh-CN" altLang="en-US" sz="2400" dirty="0">
                <a:latin typeface="黑体" panose="02010609060101010101" pitchFamily="49" charset="-122"/>
                <a:ea typeface="黑体" panose="02010609060101010101" pitchFamily="49" charset="-122"/>
              </a:rPr>
              <a:t>查詢動作值</a:t>
            </a:r>
          </a:p>
        </p:txBody>
      </p:sp>
      <p:sp>
        <p:nvSpPr>
          <p:cNvPr id="47" name="文本框 46"/>
          <p:cNvSpPr txBox="1"/>
          <p:nvPr/>
        </p:nvSpPr>
        <p:spPr>
          <a:xfrm>
            <a:off x="406774" y="3204866"/>
            <a:ext cx="11378452" cy="1846659"/>
          </a:xfrm>
          <a:prstGeom prst="rect">
            <a:avLst/>
          </a:prstGeom>
          <a:noFill/>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最初標準</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Q-Learning: </a:t>
            </a:r>
          </a:p>
          <a:p>
            <a:endParaRPr lang="en-US" altLang="zh-CN" dirty="0"/>
          </a:p>
          <a:p>
            <a:endParaRPr lang="en-US" altLang="zh-CN" dirty="0"/>
          </a:p>
          <a:p>
            <a:endParaRPr lang="en-US" altLang="zh-CN" dirty="0"/>
          </a:p>
          <a:p>
            <a:endParaRPr lang="en-US" altLang="zh-CN" dirty="0"/>
          </a:p>
          <a:p>
            <a:endParaRPr lang="zh-CN" altLang="en-US" dirty="0"/>
          </a:p>
        </p:txBody>
      </p:sp>
      <p:sp>
        <p:nvSpPr>
          <p:cNvPr id="56" name="文本框 55"/>
          <p:cNvSpPr txBox="1"/>
          <p:nvPr/>
        </p:nvSpPr>
        <p:spPr>
          <a:xfrm>
            <a:off x="406774" y="4697511"/>
            <a:ext cx="9543343" cy="461665"/>
          </a:xfrm>
          <a:prstGeom prst="rect">
            <a:avLst/>
          </a:prstGeom>
          <a:noFill/>
        </p:spPr>
        <p:txBody>
          <a:bodyPr wrap="square">
            <a:spAutoFit/>
          </a:bodyPr>
          <a:lstStyle/>
          <a:p>
            <a:r>
              <a:rPr lang="zh-CN" altLang="en-US" sz="2400" b="1" dirty="0">
                <a:solidFill>
                  <a:srgbClr val="FF0000"/>
                </a:solidFill>
                <a:latin typeface="黑体" panose="02010609060101010101" pitchFamily="49" charset="-122"/>
                <a:ea typeface="黑体" panose="02010609060101010101" pitchFamily="49" charset="-122"/>
              </a:rPr>
              <a:t>現在的</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DQN: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得益與值函數近似，現在我們可以處理連續狀態空間</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3" name="图形 62"/>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80588" y="5067973"/>
            <a:ext cx="4657725" cy="1371600"/>
          </a:xfrm>
          <a:prstGeom prst="rect">
            <a:avLst/>
          </a:prstGeom>
        </p:spPr>
      </p:pic>
      <p:pic>
        <p:nvPicPr>
          <p:cNvPr id="65" name="图形 6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82413" y="5186398"/>
            <a:ext cx="3429000" cy="1076325"/>
          </a:xfrm>
          <a:prstGeom prst="rect">
            <a:avLst/>
          </a:prstGeom>
        </p:spPr>
      </p:pic>
      <p:pic>
        <p:nvPicPr>
          <p:cNvPr id="72" name="图形 71"/>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79182" y="3692585"/>
            <a:ext cx="4000500" cy="466725"/>
          </a:xfrm>
          <a:prstGeom prst="rect">
            <a:avLst/>
          </a:prstGeom>
        </p:spPr>
      </p:pic>
      <p:pic>
        <p:nvPicPr>
          <p:cNvPr id="73" name="图片 72" descr="形状&#10;&#10;AI 生成的内容可能不正确。"/>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84290" y="3473192"/>
            <a:ext cx="1877457" cy="1120236"/>
          </a:xfrm>
          <a:prstGeom prst="rect">
            <a:avLst/>
          </a:prstGeom>
        </p:spPr>
      </p:pic>
      <mc:AlternateContent xmlns:mc="http://schemas.openxmlformats.org/markup-compatibility/2006" xmlns:a14="http://schemas.microsoft.com/office/drawing/2010/main">
        <mc:Choice Requires="a14">
          <p:sp>
            <p:nvSpPr>
              <p:cNvPr id="74" name="文本框 73"/>
              <p:cNvSpPr txBox="1"/>
              <p:nvPr/>
            </p:nvSpPr>
            <p:spPr>
              <a:xfrm>
                <a:off x="3695907" y="5240841"/>
                <a:ext cx="46134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200" b="1" i="1" smtClean="0">
                          <a:solidFill>
                            <a:srgbClr val="FF0000"/>
                          </a:solidFill>
                          <a:latin typeface="Cambria Math" panose="02040503050406030204" pitchFamily="18" charset="0"/>
                        </a:rPr>
                        <m:t>參數</m:t>
                      </m:r>
                      <m:r>
                        <a:rPr lang="en-US" altLang="zh-CN" sz="1200" b="1" i="1" smtClean="0">
                          <a:solidFill>
                            <a:srgbClr val="FF0000"/>
                          </a:solidFill>
                          <a:latin typeface="Cambria Math" panose="02040503050406030204" pitchFamily="18" charset="0"/>
                        </a:rPr>
                        <m:t>𝒘</m:t>
                      </m:r>
                    </m:oMath>
                  </m:oMathPara>
                </a14:m>
                <a:endParaRPr lang="zh-CN" altLang="en-US" sz="1200" b="1" dirty="0">
                  <a:solidFill>
                    <a:srgbClr val="FF0000"/>
                  </a:solidFill>
                </a:endParaRPr>
              </a:p>
            </p:txBody>
          </p:sp>
        </mc:Choice>
        <mc:Fallback xmlns="">
          <p:sp>
            <p:nvSpPr>
              <p:cNvPr id="74" name="文本框 73"/>
              <p:cNvSpPr txBox="1">
                <a:spLocks noRot="1" noChangeAspect="1" noMove="1" noResize="1" noEditPoints="1" noAdjustHandles="1" noChangeArrowheads="1" noChangeShapeType="1" noTextEdit="1"/>
              </p:cNvSpPr>
              <p:nvPr/>
            </p:nvSpPr>
            <p:spPr>
              <a:xfrm>
                <a:off x="3695907" y="5240841"/>
                <a:ext cx="461344" cy="184666"/>
              </a:xfrm>
              <a:prstGeom prst="rect">
                <a:avLst/>
              </a:prstGeom>
              <a:blipFill rotWithShape="1">
                <a:blip r:embed="rId9"/>
                <a:stretch>
                  <a:fillRect l="-45" t="-101" r="-4012" b="-6497"/>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76" name="文本框 75"/>
              <p:cNvSpPr txBox="1"/>
              <p:nvPr/>
            </p:nvSpPr>
            <p:spPr>
              <a:xfrm>
                <a:off x="8590546" y="5194674"/>
                <a:ext cx="434995"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200" b="1" i="1">
                          <a:solidFill>
                            <a:srgbClr val="FF0000"/>
                          </a:solidFill>
                          <a:latin typeface="Cambria Math" panose="02040503050406030204" pitchFamily="18" charset="0"/>
                        </a:rPr>
                        <m:t>參數</m:t>
                      </m:r>
                      <m:r>
                        <a:rPr lang="en-US" altLang="zh-CN" sz="1200" b="1" i="1">
                          <a:solidFill>
                            <a:srgbClr val="FF0000"/>
                          </a:solidFill>
                          <a:latin typeface="Cambria Math" panose="02040503050406030204" pitchFamily="18" charset="0"/>
                        </a:rPr>
                        <m:t>𝒘</m:t>
                      </m:r>
                    </m:oMath>
                  </m:oMathPara>
                </a14:m>
                <a:endParaRPr lang="zh-CN" altLang="en-US" sz="1200" b="1" i="1" dirty="0">
                  <a:solidFill>
                    <a:srgbClr val="FF0000"/>
                  </a:solidFill>
                  <a:latin typeface="Cambria Math" panose="02040503050406030204" pitchFamily="18" charset="0"/>
                </a:endParaRPr>
              </a:p>
            </p:txBody>
          </p:sp>
        </mc:Choice>
        <mc:Fallback xmlns="">
          <p:sp>
            <p:nvSpPr>
              <p:cNvPr id="76" name="文本框 75"/>
              <p:cNvSpPr txBox="1">
                <a:spLocks noRot="1" noChangeAspect="1" noMove="1" noResize="1" noEditPoints="1" noAdjustHandles="1" noChangeArrowheads="1" noChangeShapeType="1" noTextEdit="1"/>
              </p:cNvSpPr>
              <p:nvPr/>
            </p:nvSpPr>
            <p:spPr>
              <a:xfrm>
                <a:off x="8590546" y="5194674"/>
                <a:ext cx="434995" cy="276999"/>
              </a:xfrm>
              <a:prstGeom prst="rect">
                <a:avLst/>
              </a:prstGeom>
              <a:blipFill rotWithShape="1">
                <a:blip r:embed="rId10"/>
                <a:stretch>
                  <a:fillRect l="-61" t="-135" r="-18620" b="185"/>
                </a:stretch>
              </a:blipFill>
            </p:spPr>
            <p:txBody>
              <a:bodyPr/>
              <a:lstStyle/>
              <a:p>
                <a:r>
                  <a:rPr lang="en-US" altLang="en-US">
                    <a:noFill/>
                  </a:rPr>
                  <a:t> </a:t>
                </a:r>
              </a:p>
            </p:txBody>
          </p:sp>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descr="文本&#10;&#10;AI 生成的内容可能不正确。"/>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827" y="2245813"/>
            <a:ext cx="8915858" cy="2114659"/>
          </a:xfrm>
          <a:prstGeom prst="rect">
            <a:avLst/>
          </a:prstGeom>
        </p:spPr>
      </p:pic>
      <p:sp>
        <p:nvSpPr>
          <p:cNvPr id="3" name="灯片编号占位符 2"/>
          <p:cNvSpPr>
            <a:spLocks noGrp="1"/>
          </p:cNvSpPr>
          <p:nvPr>
            <p:ph type="sldNum" sz="quarter" idx="12"/>
          </p:nvPr>
        </p:nvSpPr>
        <p:spPr/>
        <p:txBody>
          <a:bodyPr/>
          <a:lstStyle/>
          <a:p>
            <a:fld id="{2D0209AD-E28C-4726-BE4E-D4239F457C7A}" type="slidenum">
              <a:rPr lang="zh-TW" altLang="en-US" smtClean="0"/>
              <a:t>56</a:t>
            </a:fld>
            <a:endParaRPr lang="zh-TW" altLang="en-US"/>
          </a:p>
        </p:txBody>
      </p:sp>
      <p:sp>
        <p:nvSpPr>
          <p:cNvPr id="9" name="内容占位符 6"/>
          <p:cNvSpPr txBox="1"/>
          <p:nvPr/>
        </p:nvSpPr>
        <p:spPr>
          <a:xfrm>
            <a:off x="321048" y="567757"/>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深度强化學習：</a:t>
            </a:r>
            <a:r>
              <a:rPr lang="en-US" altLang="zh-CN" dirty="0"/>
              <a:t>DQN</a:t>
            </a:r>
            <a:r>
              <a:rPr lang="zh-CN" altLang="en-US" dirty="0"/>
              <a:t>神经网络的配置</a:t>
            </a:r>
          </a:p>
        </p:txBody>
      </p:sp>
      <p:sp>
        <p:nvSpPr>
          <p:cNvPr id="14" name="文本框 13"/>
          <p:cNvSpPr txBox="1"/>
          <p:nvPr/>
        </p:nvSpPr>
        <p:spPr>
          <a:xfrm>
            <a:off x="361722" y="4489666"/>
            <a:ext cx="11165520" cy="1875513"/>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第一個參數就是配置神經網絡結構</a:t>
            </a:r>
            <a:r>
              <a:rPr lang="en-US" altLang="zh-CN" sz="2400" dirty="0">
                <a:latin typeface="黑体" panose="02010609060101010101" pitchFamily="49" charset="-122"/>
                <a:ea typeface="黑体" panose="02010609060101010101" pitchFamily="49" charset="-122"/>
              </a:rPr>
              <a:t>.</a:t>
            </a:r>
          </a:p>
          <a:p>
            <a:pPr>
              <a:lnSpc>
                <a:spcPct val="125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“type”: </a:t>
            </a:r>
            <a:r>
              <a:rPr lang="zh-CN" altLang="en-US" sz="2400" dirty="0">
                <a:latin typeface="黑体" panose="02010609060101010101" pitchFamily="49" charset="-122"/>
                <a:ea typeface="黑体" panose="02010609060101010101" pitchFamily="49" charset="-122"/>
              </a:rPr>
              <a:t>代表模型類型，一般默認選擇最簡單的前饋神經網絡（多層感知機）</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layers”: </a:t>
            </a:r>
            <a:r>
              <a:rPr lang="zh-CN" altLang="en-US" sz="2400" dirty="0">
                <a:latin typeface="黑体" panose="02010609060101010101" pitchFamily="49" charset="-122"/>
                <a:ea typeface="黑体" panose="02010609060101010101" pitchFamily="49" charset="-122"/>
              </a:rPr>
              <a:t>表示該網絡有兩個隱藏層，每層有</a:t>
            </a:r>
            <a:r>
              <a:rPr lang="en-US" altLang="zh-CN" sz="2400" dirty="0">
                <a:latin typeface="黑体" panose="02010609060101010101" pitchFamily="49" charset="-122"/>
                <a:ea typeface="黑体" panose="02010609060101010101" pitchFamily="49" charset="-122"/>
              </a:rPr>
              <a:t>256</a:t>
            </a:r>
            <a:r>
              <a:rPr lang="zh-CN" altLang="en-US" sz="2400" dirty="0">
                <a:latin typeface="黑体" panose="02010609060101010101" pitchFamily="49" charset="-122"/>
                <a:ea typeface="黑体" panose="02010609060101010101" pitchFamily="49" charset="-122"/>
              </a:rPr>
              <a:t>個神經元</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double”: </a:t>
            </a:r>
            <a:r>
              <a:rPr lang="zh-CN" altLang="en-US" sz="2400" dirty="0">
                <a:latin typeface="黑体" panose="02010609060101010101" pitchFamily="49" charset="-122"/>
                <a:ea typeface="黑体" panose="02010609060101010101" pitchFamily="49" charset="-122"/>
              </a:rPr>
              <a:t>是否選擇</a:t>
            </a:r>
            <a:r>
              <a:rPr lang="en-US" altLang="zh-CN" sz="2400" dirty="0">
                <a:latin typeface="黑体" panose="02010609060101010101" pitchFamily="49" charset="-122"/>
                <a:ea typeface="黑体" panose="02010609060101010101" pitchFamily="49" charset="-122"/>
              </a:rPr>
              <a:t>DQN</a:t>
            </a:r>
            <a:r>
              <a:rPr lang="zh-CN" altLang="en-US" sz="2400" dirty="0">
                <a:latin typeface="黑体" panose="02010609060101010101" pitchFamily="49" charset="-122"/>
                <a:ea typeface="黑体" panose="02010609060101010101" pitchFamily="49" charset="-122"/>
              </a:rPr>
              <a:t>的改進算法</a:t>
            </a:r>
            <a:r>
              <a:rPr lang="en-US" altLang="zh-CN" sz="2400" dirty="0">
                <a:latin typeface="黑体" panose="02010609060101010101" pitchFamily="49" charset="-122"/>
                <a:ea typeface="黑体" panose="02010609060101010101" pitchFamily="49" charset="-122"/>
              </a:rPr>
              <a:t>DDQN,</a:t>
            </a:r>
            <a:r>
              <a:rPr lang="zh-CN" altLang="en-US" sz="2400" dirty="0">
                <a:latin typeface="黑体" panose="02010609060101010101" pitchFamily="49" charset="-122"/>
                <a:ea typeface="黑体" panose="02010609060101010101" pitchFamily="49" charset="-122"/>
              </a:rPr>
              <a:t>所以默認</a:t>
            </a:r>
            <a:r>
              <a:rPr lang="en-US" altLang="zh-CN" sz="2400" dirty="0">
                <a:latin typeface="黑体" panose="02010609060101010101" pitchFamily="49" charset="-122"/>
                <a:ea typeface="黑体" panose="02010609060101010101" pitchFamily="49" charset="-122"/>
              </a:rPr>
              <a:t>false</a:t>
            </a:r>
            <a:r>
              <a:rPr lang="zh-CN" altLang="en-US" sz="2400" dirty="0">
                <a:latin typeface="黑体" panose="02010609060101010101" pitchFamily="49" charset="-122"/>
                <a:ea typeface="黑体" panose="02010609060101010101" pitchFamily="49" charset="-122"/>
              </a:rPr>
              <a:t>即可</a:t>
            </a:r>
          </a:p>
        </p:txBody>
      </p:sp>
      <p:sp>
        <p:nvSpPr>
          <p:cNvPr id="17" name="文本框 16"/>
          <p:cNvSpPr txBox="1"/>
          <p:nvPr/>
        </p:nvSpPr>
        <p:spPr>
          <a:xfrm>
            <a:off x="321048" y="1114534"/>
            <a:ext cx="11775407" cy="966931"/>
          </a:xfrm>
          <a:prstGeom prst="rect">
            <a:avLst/>
          </a:prstGeom>
          <a:noFill/>
        </p:spPr>
        <p:txBody>
          <a:bodyPr wrap="square">
            <a:spAutoFit/>
          </a:bodyPr>
          <a:lstStyle/>
          <a:p>
            <a:pPr marL="0" indent="0">
              <a:lnSpc>
                <a:spcPct val="125000"/>
              </a:lnSpc>
              <a:buNone/>
            </a:pPr>
            <a:r>
              <a:rPr lang="zh-CN" altLang="en-US" sz="2400" dirty="0">
                <a:latin typeface="Cambria Math" panose="02040503050406030204" pitchFamily="18" charset="0"/>
                <a:ea typeface="黑体" panose="02010609060101010101" pitchFamily="49" charset="-122"/>
              </a:rPr>
              <a:t>我們之后稍後的實驗部分就是實現基於</a:t>
            </a:r>
            <a:r>
              <a:rPr lang="en-US" altLang="zh-CN" sz="2400" dirty="0">
                <a:latin typeface="Cambria Math" panose="02040503050406030204" pitchFamily="18" charset="0"/>
                <a:ea typeface="黑体" panose="02010609060101010101" pitchFamily="49" charset="-122"/>
              </a:rPr>
              <a:t>DQN</a:t>
            </a:r>
            <a:r>
              <a:rPr lang="zh-CN" altLang="en-US" sz="2400" dirty="0">
                <a:latin typeface="Cambria Math" panose="02040503050406030204" pitchFamily="18" charset="0"/>
                <a:ea typeface="黑体" panose="02010609060101010101" pitchFamily="49" charset="-122"/>
              </a:rPr>
              <a:t>的自動駕駛，在對應的路徑打開智能體的模型部署文件</a:t>
            </a:r>
            <a:r>
              <a:rPr lang="en-US" altLang="zh-CN" sz="2400" dirty="0" err="1">
                <a:latin typeface="Cambria Math" panose="02040503050406030204" pitchFamily="18" charset="0"/>
                <a:ea typeface="黑体" panose="02010609060101010101" pitchFamily="49" charset="-122"/>
              </a:rPr>
              <a:t>dqn.json</a:t>
            </a:r>
            <a:r>
              <a:rPr lang="zh-CN" altLang="en-US" sz="2400" dirty="0">
                <a:latin typeface="Cambria Math" panose="02040503050406030204" pitchFamily="18" charset="0"/>
                <a:ea typeface="黑体" panose="02010609060101010101" pitchFamily="49" charset="-122"/>
              </a:rPr>
              <a:t>文件后，你可以查看所有重要的模型參數。</a:t>
            </a:r>
            <a:endParaRPr lang="en-US" altLang="zh-CN" sz="2400" dirty="0">
              <a:latin typeface="Cambria Math" panose="02040503050406030204" pitchFamily="18" charset="0"/>
              <a:ea typeface="黑体" panose="02010609060101010101" pitchFamily="49" charset="-122"/>
            </a:endParaRPr>
          </a:p>
        </p:txBody>
      </p:sp>
      <p:cxnSp>
        <p:nvCxnSpPr>
          <p:cNvPr id="19" name="直接连接符 18"/>
          <p:cNvCxnSpPr/>
          <p:nvPr/>
        </p:nvCxnSpPr>
        <p:spPr>
          <a:xfrm>
            <a:off x="533848" y="2575468"/>
            <a:ext cx="6592811" cy="0"/>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21" name="文本框 20"/>
          <p:cNvSpPr txBox="1"/>
          <p:nvPr/>
        </p:nvSpPr>
        <p:spPr>
          <a:xfrm>
            <a:off x="6208751" y="2575468"/>
            <a:ext cx="1257300" cy="369332"/>
          </a:xfrm>
          <a:prstGeom prst="rect">
            <a:avLst/>
          </a:prstGeom>
          <a:noFill/>
        </p:spPr>
        <p:txBody>
          <a:bodyPr wrap="square" rtlCol="0">
            <a:spAutoFit/>
          </a:bodyPr>
          <a:lstStyle/>
          <a:p>
            <a:r>
              <a:rPr lang="zh-CN" altLang="en-US" b="1" dirty="0">
                <a:solidFill>
                  <a:srgbClr val="FF0000"/>
                </a:solidFill>
              </a:rPr>
              <a:t>路徑信息</a:t>
            </a:r>
          </a:p>
        </p:txBody>
      </p:sp>
      <p:sp>
        <p:nvSpPr>
          <p:cNvPr id="23" name="矩形: 圆角 22"/>
          <p:cNvSpPr/>
          <p:nvPr/>
        </p:nvSpPr>
        <p:spPr>
          <a:xfrm>
            <a:off x="1377862" y="3084845"/>
            <a:ext cx="4198775" cy="1275625"/>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57</a:t>
            </a:fld>
            <a:endParaRPr lang="zh-TW" altLang="en-US"/>
          </a:p>
        </p:txBody>
      </p:sp>
      <p:sp>
        <p:nvSpPr>
          <p:cNvPr id="7" name="内容占位符 6"/>
          <p:cNvSpPr>
            <a:spLocks noGrp="1"/>
          </p:cNvSpPr>
          <p:nvPr>
            <p:ph idx="13"/>
          </p:nvPr>
        </p:nvSpPr>
        <p:spPr>
          <a:xfrm>
            <a:off x="406775" y="595277"/>
            <a:ext cx="11364781" cy="487456"/>
          </a:xfrm>
        </p:spPr>
        <p:txBody>
          <a:bodyPr/>
          <a:lstStyle/>
          <a:p>
            <a:r>
              <a:rPr lang="zh-CN" altLang="en-US" dirty="0"/>
              <a:t>深度强化學習：</a:t>
            </a:r>
            <a:r>
              <a:rPr lang="en-US" altLang="zh-CN" dirty="0"/>
              <a:t>DQN</a:t>
            </a:r>
            <a:r>
              <a:rPr lang="zh-CN" altLang="en-US" dirty="0"/>
              <a:t>的訓練</a:t>
            </a:r>
          </a:p>
        </p:txBody>
      </p:sp>
      <p:pic>
        <p:nvPicPr>
          <p:cNvPr id="11" name="图片 10"/>
          <p:cNvPicPr>
            <a:picLocks noChangeAspect="1"/>
          </p:cNvPicPr>
          <p:nvPr/>
        </p:nvPicPr>
        <p:blipFill>
          <a:blip r:embed="rId2"/>
          <a:stretch>
            <a:fillRect/>
          </a:stretch>
        </p:blipFill>
        <p:spPr>
          <a:xfrm>
            <a:off x="1240051" y="2258192"/>
            <a:ext cx="5245370" cy="330217"/>
          </a:xfrm>
          <a:prstGeom prst="rect">
            <a:avLst/>
          </a:prstGeom>
        </p:spPr>
      </p:pic>
      <p:pic>
        <p:nvPicPr>
          <p:cNvPr id="12" name="图片 11"/>
          <p:cNvPicPr>
            <a:picLocks noChangeAspect="1"/>
          </p:cNvPicPr>
          <p:nvPr/>
        </p:nvPicPr>
        <p:blipFill>
          <a:blip r:embed="rId3"/>
          <a:stretch>
            <a:fillRect/>
          </a:stretch>
        </p:blipFill>
        <p:spPr>
          <a:xfrm>
            <a:off x="3433315" y="1580744"/>
            <a:ext cx="4579807" cy="542787"/>
          </a:xfrm>
          <a:prstGeom prst="rect">
            <a:avLst/>
          </a:prstGeom>
        </p:spPr>
      </p:pic>
      <p:cxnSp>
        <p:nvCxnSpPr>
          <p:cNvPr id="29" name="直接连接符 28"/>
          <p:cNvCxnSpPr/>
          <p:nvPr/>
        </p:nvCxnSpPr>
        <p:spPr>
          <a:xfrm>
            <a:off x="6436894" y="2036664"/>
            <a:ext cx="125128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本框 29"/>
              <p:cNvSpPr txBox="1"/>
              <p:nvPr/>
            </p:nvSpPr>
            <p:spPr>
              <a:xfrm>
                <a:off x="8236451" y="1754199"/>
                <a:ext cx="2574758" cy="369332"/>
              </a:xfrm>
              <a:prstGeom prst="rect">
                <a:avLst/>
              </a:prstGeom>
              <a:noFill/>
            </p:spPr>
            <p:txBody>
              <a:bodyPr wrap="square" rtlCol="0">
                <a:spAutoFit/>
              </a:bodyPr>
              <a:lstStyle/>
              <a:p>
                <a:r>
                  <a:rPr lang="zh-CN" altLang="en-US" dirty="0">
                    <a:solidFill>
                      <a:srgbClr val="FF0000"/>
                    </a:solidFill>
                  </a:rPr>
                  <a:t>参数为</a:t>
                </a:r>
                <a14:m>
                  <m:oMath xmlns:m="http://schemas.openxmlformats.org/officeDocument/2006/math">
                    <m:r>
                      <a:rPr lang="zh-CN" altLang="en-US" i="1" smtClean="0">
                        <a:solidFill>
                          <a:srgbClr val="FF0000"/>
                        </a:solidFill>
                        <a:latin typeface="Cambria Math" panose="02040503050406030204" pitchFamily="18" charset="0"/>
                      </a:rPr>
                      <m:t>𝜃</m:t>
                    </m:r>
                    <m:r>
                      <a:rPr lang="zh-CN" altLang="en-US" i="1">
                        <a:solidFill>
                          <a:srgbClr val="FF0000"/>
                        </a:solidFill>
                        <a:latin typeface="Cambria Math" panose="02040503050406030204" pitchFamily="18" charset="0"/>
                      </a:rPr>
                      <m:t>的</m:t>
                    </m:r>
                  </m:oMath>
                </a14:m>
                <a:r>
                  <a:rPr lang="zh-CN" altLang="en-US" dirty="0">
                    <a:solidFill>
                      <a:srgbClr val="FF0000"/>
                    </a:solidFill>
                  </a:rPr>
                  <a:t>神经网络</a:t>
                </a:r>
              </a:p>
            </p:txBody>
          </p:sp>
        </mc:Choice>
        <mc:Fallback xmlns="">
          <p:sp>
            <p:nvSpPr>
              <p:cNvPr id="30" name="文本框 29"/>
              <p:cNvSpPr txBox="1">
                <a:spLocks noRot="1" noChangeAspect="1" noMove="1" noResize="1" noEditPoints="1" noAdjustHandles="1" noChangeArrowheads="1" noChangeShapeType="1" noTextEdit="1"/>
              </p:cNvSpPr>
              <p:nvPr/>
            </p:nvSpPr>
            <p:spPr>
              <a:xfrm>
                <a:off x="8236451" y="1754199"/>
                <a:ext cx="2574758" cy="369332"/>
              </a:xfrm>
              <a:prstGeom prst="rect">
                <a:avLst/>
              </a:prstGeom>
              <a:blipFill rotWithShape="1">
                <a:blip r:embed="rId4"/>
                <a:stretch>
                  <a:fillRect l="-19" t="-89" r="13" b="25"/>
                </a:stretch>
              </a:blipFill>
            </p:spPr>
            <p:txBody>
              <a:bodyPr/>
              <a:lstStyle/>
              <a:p>
                <a:r>
                  <a:rPr lang="en-US" altLang="en-US">
                    <a:noFill/>
                  </a:rPr>
                  <a:t> </a:t>
                </a:r>
              </a:p>
            </p:txBody>
          </p:sp>
        </mc:Fallback>
      </mc:AlternateContent>
      <p:sp>
        <p:nvSpPr>
          <p:cNvPr id="31" name="任意多边形: 形状 30"/>
          <p:cNvSpPr/>
          <p:nvPr/>
        </p:nvSpPr>
        <p:spPr>
          <a:xfrm>
            <a:off x="7139906" y="2010819"/>
            <a:ext cx="1096545" cy="154759"/>
          </a:xfrm>
          <a:custGeom>
            <a:avLst/>
            <a:gdLst>
              <a:gd name="connsiteX0" fmla="*/ 0 w 1904542"/>
              <a:gd name="connsiteY0" fmla="*/ 56217 h 254745"/>
              <a:gd name="connsiteX1" fmla="*/ 1233236 w 1904542"/>
              <a:gd name="connsiteY1" fmla="*/ 254738 h 254745"/>
              <a:gd name="connsiteX2" fmla="*/ 1798721 w 1904542"/>
              <a:gd name="connsiteY2" fmla="*/ 50202 h 254745"/>
              <a:gd name="connsiteX3" fmla="*/ 1900989 w 1904542"/>
              <a:gd name="connsiteY3" fmla="*/ 2075 h 254745"/>
              <a:gd name="connsiteX4" fmla="*/ 1882942 w 1904542"/>
              <a:gd name="connsiteY4" fmla="*/ 8091 h 254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542" h="254745">
                <a:moveTo>
                  <a:pt x="0" y="56217"/>
                </a:moveTo>
                <a:cubicBezTo>
                  <a:pt x="466724" y="155978"/>
                  <a:pt x="933449" y="255740"/>
                  <a:pt x="1233236" y="254738"/>
                </a:cubicBezTo>
                <a:cubicBezTo>
                  <a:pt x="1533023" y="253736"/>
                  <a:pt x="1687429" y="92313"/>
                  <a:pt x="1798721" y="50202"/>
                </a:cubicBezTo>
                <a:cubicBezTo>
                  <a:pt x="1910013" y="8091"/>
                  <a:pt x="1886952" y="9093"/>
                  <a:pt x="1900989" y="2075"/>
                </a:cubicBezTo>
                <a:cubicBezTo>
                  <a:pt x="1915026" y="-4944"/>
                  <a:pt x="1882942" y="8091"/>
                  <a:pt x="1882942" y="8091"/>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06775" y="1100906"/>
            <a:ext cx="7281404" cy="461665"/>
          </a:xfrm>
          <a:prstGeom prst="rect">
            <a:avLst/>
          </a:prstGeom>
          <a:noFill/>
        </p:spPr>
        <p:txBody>
          <a:bodyPr wrap="square" rtlCol="0">
            <a:spAutoFit/>
          </a:bodyPr>
          <a:lstStyle/>
          <a:p>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DQN</a:t>
            </a:r>
            <a:r>
              <a:rPr lang="zh-CN" altLang="en-US" sz="2400" dirty="0">
                <a:latin typeface="黑体" panose="02010609060101010101" pitchFamily="49" charset="-122"/>
                <a:ea typeface="黑体" panose="02010609060101010101" pitchFamily="49" charset="-122"/>
              </a:rPr>
              <a:t>的訓練目標為最小化損失函數</a:t>
            </a:r>
            <a:r>
              <a:rPr lang="en-US" altLang="zh-CN" sz="2400" dirty="0">
                <a:latin typeface="黑体" panose="02010609060101010101" pitchFamily="49" charset="-122"/>
                <a:ea typeface="黑体" panose="02010609060101010101" pitchFamily="49" charset="-122"/>
              </a:rPr>
              <a:t>(TD-Error):</a:t>
            </a:r>
            <a:endParaRPr lang="zh-CN" altLang="en-US" sz="2400" dirty="0">
              <a:latin typeface="黑体" panose="02010609060101010101" pitchFamily="49" charset="-122"/>
              <a:ea typeface="黑体" panose="02010609060101010101" pitchFamily="49" charset="-122"/>
            </a:endParaRPr>
          </a:p>
        </p:txBody>
      </p:sp>
      <p:sp>
        <p:nvSpPr>
          <p:cNvPr id="18" name="文本框 17"/>
          <p:cNvSpPr txBox="1"/>
          <p:nvPr/>
        </p:nvSpPr>
        <p:spPr>
          <a:xfrm>
            <a:off x="448736" y="2188347"/>
            <a:ext cx="10548964"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其中，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(TD-Target)</a:t>
            </a:r>
            <a:r>
              <a:rPr lang="zh-CN" altLang="en-US" sz="2400" dirty="0">
                <a:latin typeface="黑体" panose="02010609060101010101" pitchFamily="49" charset="-122"/>
                <a:ea typeface="黑体" panose="02010609060101010101" pitchFamily="49" charset="-122"/>
              </a:rPr>
              <a:t>                                  </a:t>
            </a:r>
          </a:p>
        </p:txBody>
      </p:sp>
      <p:pic>
        <p:nvPicPr>
          <p:cNvPr id="28" name="图片 27" descr="文本&#10;&#10;AI 生成的内容可能不正确。"/>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579" y="2790332"/>
            <a:ext cx="4025821" cy="3185004"/>
          </a:xfrm>
          <a:prstGeom prst="rect">
            <a:avLst/>
          </a:prstGeom>
        </p:spPr>
      </p:pic>
      <p:sp>
        <p:nvSpPr>
          <p:cNvPr id="33" name="文本框 32"/>
          <p:cNvSpPr txBox="1"/>
          <p:nvPr/>
        </p:nvSpPr>
        <p:spPr>
          <a:xfrm>
            <a:off x="4827754" y="2714828"/>
            <a:ext cx="7039349" cy="3260508"/>
          </a:xfrm>
          <a:prstGeom prst="rect">
            <a:avLst/>
          </a:prstGeom>
          <a:noFill/>
        </p:spPr>
        <p:txBody>
          <a:bodyPr wrap="square">
            <a:spAutoFit/>
          </a:bodyPr>
          <a:lstStyle/>
          <a:p>
            <a:pPr>
              <a:lnSpc>
                <a:spcPct val="125000"/>
              </a:lnSpc>
            </a:pPr>
            <a:r>
              <a:rPr lang="zh-CN" altLang="en-US" sz="2400" dirty="0">
                <a:latin typeface="黑体" panose="02010609060101010101" pitchFamily="49" charset="-122"/>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loss_function</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選擇損失函數</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默認选择</a:t>
            </a:r>
            <a:r>
              <a:rPr lang="en-US" altLang="zh-CN" sz="2400" b="1" dirty="0">
                <a:latin typeface="黑体" panose="02010609060101010101" pitchFamily="49" charset="-122"/>
                <a:ea typeface="黑体" panose="02010609060101010101" pitchFamily="49" charset="-122"/>
              </a:rPr>
              <a:t>L2 </a:t>
            </a:r>
            <a:r>
              <a:rPr lang="zh-CN" altLang="en-US" sz="2400" b="1" dirty="0">
                <a:latin typeface="黑体" panose="02010609060101010101" pitchFamily="49" charset="-122"/>
                <a:ea typeface="黑体" panose="02010609060101010101" pitchFamily="49" charset="-122"/>
              </a:rPr>
              <a:t>损失函数（均方误差）</a:t>
            </a:r>
            <a:endParaRPr lang="en-US" altLang="zh-CN" sz="2400" b="1" dirty="0">
              <a:latin typeface="黑体" panose="02010609060101010101" pitchFamily="49" charset="-122"/>
              <a:ea typeface="黑体" panose="02010609060101010101" pitchFamily="49" charset="-122"/>
            </a:endParaRPr>
          </a:p>
          <a:p>
            <a:pPr>
              <a:lnSpc>
                <a:spcPct val="125000"/>
              </a:lnSpc>
            </a:pPr>
            <a:endParaRPr lang="en-US" altLang="zh-CN" sz="2400" b="1" dirty="0">
              <a:latin typeface="黑体" panose="02010609060101010101" pitchFamily="49" charset="-122"/>
              <a:ea typeface="黑体" panose="02010609060101010101" pitchFamily="49" charset="-122"/>
            </a:endParaRPr>
          </a:p>
          <a:p>
            <a:pPr>
              <a:lnSpc>
                <a:spcPct val="125000"/>
              </a:lnSpc>
            </a:pPr>
            <a:r>
              <a:rPr lang="en-US" altLang="zh-CN" sz="2400" dirty="0">
                <a:latin typeface="黑体" panose="02010609060101010101" pitchFamily="49" charset="-122"/>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optimizer</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下的</a:t>
            </a:r>
            <a:r>
              <a:rPr lang="en-US" altLang="zh-CN" sz="2400" dirty="0">
                <a:latin typeface="黑体" panose="02010609060101010101" pitchFamily="49" charset="-122"/>
                <a:ea typeface="黑体" panose="02010609060101010101" pitchFamily="49" charset="-122"/>
              </a:rPr>
              <a:t>“</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lr</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用於設置優化器的學習率</a:t>
            </a:r>
            <a:r>
              <a:rPr lang="en-US" altLang="zh-CN" sz="2400" dirty="0">
                <a:latin typeface="黑体" panose="02010609060101010101" pitchFamily="49" charset="-122"/>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learning rate</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，学习率控制网络参数更新的幅度，较小的学习率可以保证训练过程中的稳定性，但会导致训练时间较长。</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58</a:t>
            </a:fld>
            <a:endParaRPr lang="zh-TW" altLang="en-US"/>
          </a:p>
        </p:txBody>
      </p:sp>
      <p:sp>
        <p:nvSpPr>
          <p:cNvPr id="7" name="内容占位符 6"/>
          <p:cNvSpPr>
            <a:spLocks noGrp="1"/>
          </p:cNvSpPr>
          <p:nvPr>
            <p:ph idx="13"/>
          </p:nvPr>
        </p:nvSpPr>
        <p:spPr>
          <a:xfrm>
            <a:off x="406775" y="595277"/>
            <a:ext cx="11364781" cy="487456"/>
          </a:xfrm>
        </p:spPr>
        <p:txBody>
          <a:bodyPr/>
          <a:lstStyle/>
          <a:p>
            <a:r>
              <a:rPr lang="zh-CN" altLang="en-US" dirty="0"/>
              <a:t>深度强化學習：</a:t>
            </a:r>
            <a:r>
              <a:rPr lang="en-US" altLang="zh-CN" dirty="0"/>
              <a:t>DQN</a:t>
            </a:r>
            <a:r>
              <a:rPr lang="zh-CN" altLang="en-US" dirty="0"/>
              <a:t>的訓練</a:t>
            </a:r>
          </a:p>
        </p:txBody>
      </p:sp>
      <p:sp>
        <p:nvSpPr>
          <p:cNvPr id="2" name="文本框 1"/>
          <p:cNvSpPr txBox="1"/>
          <p:nvPr/>
        </p:nvSpPr>
        <p:spPr>
          <a:xfrm>
            <a:off x="406774" y="1124953"/>
            <a:ext cx="8151395" cy="505267"/>
          </a:xfrm>
          <a:prstGeom prst="rect">
            <a:avLst/>
          </a:prstGeom>
          <a:noFill/>
        </p:spPr>
        <p:txBody>
          <a:bodyPr wrap="square" rtlCol="0">
            <a:spAutoFit/>
          </a:bodyPr>
          <a:lstStyle/>
          <a:p>
            <a:pPr>
              <a:lnSpc>
                <a:spcPct val="125000"/>
              </a:lnSpc>
            </a:pPr>
            <a:r>
              <a:rPr lang="zh-CN" altLang="en-US" sz="2400" dirty="0">
                <a:latin typeface="Cambria Math" panose="02040503050406030204" pitchFamily="18" charset="0"/>
                <a:ea typeface="黑体" panose="02010609060101010101" pitchFamily="49" charset="-122"/>
              </a:rPr>
              <a:t>爲什麽說</a:t>
            </a:r>
            <a:r>
              <a:rPr lang="en-US" altLang="zh-CN" sz="2400" dirty="0">
                <a:latin typeface="Cambria Math" panose="02040503050406030204" pitchFamily="18" charset="0"/>
                <a:ea typeface="黑体" panose="02010609060101010101" pitchFamily="49" charset="-122"/>
              </a:rPr>
              <a:t>DQN</a:t>
            </a:r>
            <a:r>
              <a:rPr lang="zh-CN" altLang="en-US" sz="2400" dirty="0">
                <a:latin typeface="Cambria Math" panose="02040503050406030204" pitchFamily="18" charset="0"/>
                <a:ea typeface="黑体" panose="02010609060101010101" pitchFamily="49" charset="-122"/>
              </a:rPr>
              <a:t>是以</a:t>
            </a:r>
            <a:r>
              <a:rPr lang="en-US" altLang="zh-CN" sz="2400" dirty="0">
                <a:latin typeface="Cambria Math" panose="02040503050406030204" pitchFamily="18" charset="0"/>
                <a:ea typeface="黑体" panose="02010609060101010101" pitchFamily="49" charset="-122"/>
              </a:rPr>
              <a:t>Q-learning</a:t>
            </a:r>
            <a:r>
              <a:rPr lang="zh-CN" altLang="en-US" sz="2400" dirty="0">
                <a:latin typeface="Cambria Math" panose="02040503050406030204" pitchFamily="18" charset="0"/>
                <a:ea typeface="黑体" panose="02010609060101010101" pitchFamily="49" charset="-122"/>
              </a:rPr>
              <a:t>變體的方式進行訓練？</a:t>
            </a:r>
            <a:endParaRPr lang="en-US" altLang="zh-CN" sz="2400" dirty="0">
              <a:latin typeface="Cambria Math" panose="02040503050406030204" pitchFamily="18" charset="0"/>
              <a:ea typeface="黑体" panose="02010609060101010101" pitchFamily="49" charset="-122"/>
            </a:endParaRPr>
          </a:p>
        </p:txBody>
      </p:sp>
      <p:sp>
        <p:nvSpPr>
          <p:cNvPr id="4" name="文本框 3"/>
          <p:cNvSpPr txBox="1"/>
          <p:nvPr/>
        </p:nvSpPr>
        <p:spPr>
          <a:xfrm>
            <a:off x="406774" y="1636236"/>
            <a:ext cx="11785226" cy="1930913"/>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该算法从两个方面改进了标准的在线</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rPr>
              <a:t>学习，使其适合于训练大型神经网络而不发散。</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b="1" dirty="0">
                <a:solidFill>
                  <a:srgbClr val="FF0000"/>
                </a:solidFill>
                <a:latin typeface="黑体" panose="02010609060101010101" pitchFamily="49" charset="-122"/>
                <a:ea typeface="黑体" panose="02010609060101010101" pitchFamily="49" charset="-122"/>
              </a:rPr>
              <a:t>改進 </a:t>
            </a:r>
            <a:r>
              <a:rPr lang="en-US" altLang="zh-CN" sz="2400" b="1" dirty="0">
                <a:solidFill>
                  <a:srgbClr val="FF0000"/>
                </a:solidFill>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a:t>
            </a:r>
            <a:r>
              <a:rPr lang="zh-CN" altLang="en-US" sz="2400" dirty="0">
                <a:latin typeface="Cambria Math" panose="02040503050406030204" pitchFamily="18" charset="0"/>
                <a:ea typeface="黑体" panose="02010609060101010101" pitchFamily="49" charset="-122"/>
              </a:rPr>
              <a:t>一個</a:t>
            </a:r>
            <a:r>
              <a:rPr lang="en-US" altLang="zh-CN" sz="2400" dirty="0">
                <a:latin typeface="Cambria Math" panose="02040503050406030204" pitchFamily="18" charset="0"/>
                <a:ea typeface="黑体" panose="02010609060101010101" pitchFamily="49" charset="-122"/>
              </a:rPr>
              <a:t>DQN</a:t>
            </a:r>
            <a:r>
              <a:rPr lang="zh-CN" altLang="en-US" sz="2400" dirty="0">
                <a:latin typeface="Cambria Math" panose="02040503050406030204" pitchFamily="18" charset="0"/>
                <a:ea typeface="黑体" panose="02010609060101010101" pitchFamily="49" charset="-122"/>
              </a:rPr>
              <a:t>智能體會維護兩個網絡</a:t>
            </a:r>
            <a:r>
              <a:rPr lang="en-US" altLang="zh-CN" sz="2400" dirty="0">
                <a:latin typeface="Cambria Math" panose="02040503050406030204" pitchFamily="18" charset="0"/>
                <a:ea typeface="黑体" panose="02010609060101010101" pitchFamily="49" charset="-122"/>
              </a:rPr>
              <a:t>,</a:t>
            </a:r>
            <a:r>
              <a:rPr lang="zh-CN" altLang="en-US" sz="2400" dirty="0">
                <a:latin typeface="Cambria Math" panose="02040503050406030204" pitchFamily="18" charset="0"/>
                <a:ea typeface="黑体" panose="02010609060101010101" pitchFamily="49" charset="-122"/>
              </a:rPr>
              <a:t> </a:t>
            </a:r>
            <a:r>
              <a:rPr lang="zh-CN" altLang="en-US" sz="2400" b="1" dirty="0">
                <a:solidFill>
                  <a:srgbClr val="FF0000"/>
                </a:solidFill>
                <a:latin typeface="Cambria Math" panose="02040503050406030204" pitchFamily="18" charset="0"/>
                <a:ea typeface="黑体" panose="02010609060101010101" pitchFamily="49" charset="-122"/>
              </a:rPr>
              <a:t>主網絡</a:t>
            </a:r>
            <a:r>
              <a:rPr lang="zh-CN" altLang="en-US" sz="2400" dirty="0">
                <a:latin typeface="Cambria Math" panose="02040503050406030204" pitchFamily="18" charset="0"/>
                <a:ea typeface="黑体" panose="02010609060101010101" pitchFamily="49" charset="-122"/>
              </a:rPr>
              <a:t>和</a:t>
            </a:r>
            <a:r>
              <a:rPr lang="zh-CN" altLang="en-US" sz="2400" b="1" dirty="0">
                <a:solidFill>
                  <a:srgbClr val="FF0000"/>
                </a:solidFill>
                <a:latin typeface="Cambria Math" panose="02040503050406030204" pitchFamily="18" charset="0"/>
                <a:ea typeface="黑体" panose="02010609060101010101" pitchFamily="49" charset="-122"/>
              </a:rPr>
              <a:t>目標網絡</a:t>
            </a:r>
            <a:r>
              <a:rPr lang="en-US" altLang="zh-CN" sz="2400" dirty="0">
                <a:latin typeface="Cambria Math" panose="02040503050406030204" pitchFamily="18" charset="0"/>
                <a:ea typeface="黑体" panose="02010609060101010101" pitchFamily="49" charset="-122"/>
              </a:rPr>
              <a:t>, </a:t>
            </a:r>
            <a:r>
              <a:rPr lang="zh-CN" altLang="en-US" sz="2400" dirty="0">
                <a:latin typeface="Cambria Math" panose="02040503050406030204" pitchFamily="18" charset="0"/>
                <a:ea typeface="黑体" panose="02010609060101010101" pitchFamily="49" charset="-122"/>
              </a:rPr>
              <a:t>目的是穩定訓練過程。</a:t>
            </a:r>
            <a:endParaRPr lang="en-US" altLang="zh-CN" sz="2400" dirty="0">
              <a:latin typeface="Cambria Math" panose="02040503050406030204" pitchFamily="18" charset="0"/>
              <a:ea typeface="黑体" panose="02010609060101010101" pitchFamily="49" charset="-122"/>
            </a:endParaRPr>
          </a:p>
          <a:p>
            <a:pPr>
              <a:lnSpc>
                <a:spcPct val="125000"/>
              </a:lnSpc>
            </a:pPr>
            <a:r>
              <a:rPr lang="zh-CN" altLang="en-US" sz="2400" b="1" dirty="0">
                <a:solidFill>
                  <a:srgbClr val="FF0000"/>
                </a:solidFill>
                <a:latin typeface="黑体" panose="02010609060101010101" pitchFamily="49" charset="-122"/>
                <a:ea typeface="黑体" panose="02010609060101010101" pitchFamily="49" charset="-122"/>
              </a:rPr>
              <a:t>改進 </a:t>
            </a:r>
            <a:r>
              <a:rPr lang="en-US" altLang="zh-CN" sz="2400" b="1" dirty="0">
                <a:solidFill>
                  <a:srgbClr val="FF0000"/>
                </a:solidFill>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使用經驗回放</a:t>
            </a:r>
            <a:r>
              <a:rPr lang="en-US" altLang="zh-CN" sz="2400" dirty="0">
                <a:solidFill>
                  <a:prstClr val="black"/>
                </a:solidFill>
                <a:latin typeface="黑体" panose="02010609060101010101" pitchFamily="49" charset="-122"/>
                <a:ea typeface="黑体" panose="02010609060101010101" pitchFamily="49" charset="-122"/>
              </a:rPr>
              <a:t>(Experience Replay)</a:t>
            </a:r>
            <a:r>
              <a:rPr lang="zh-CN" altLang="en-US" sz="2400" dirty="0">
                <a:solidFill>
                  <a:prstClr val="black"/>
                </a:solidFill>
                <a:latin typeface="黑体" panose="02010609060101010101" pitchFamily="49" charset="-122"/>
                <a:ea typeface="黑体" panose="02010609060101010101" pitchFamily="49" charset="-122"/>
              </a:rPr>
              <a:t>技術</a:t>
            </a:r>
            <a:endParaRPr lang="en-US" altLang="zh-CN" sz="2400" dirty="0">
              <a:solidFill>
                <a:prstClr val="black"/>
              </a:solidFill>
              <a:latin typeface="黑体" panose="02010609060101010101" pitchFamily="49" charset="-122"/>
              <a:ea typeface="黑体" panose="02010609060101010101" pitchFamily="49" charset="-122"/>
            </a:endParaRPr>
          </a:p>
          <a:p>
            <a:pPr>
              <a:lnSpc>
                <a:spcPct val="125000"/>
              </a:lnSpc>
            </a:pPr>
            <a:endParaRPr lang="zh-CN" altLang="en-US" sz="2400" b="1" dirty="0">
              <a:solidFill>
                <a:srgbClr val="FF0000"/>
              </a:solidFill>
              <a:latin typeface="黑体" panose="02010609060101010101" pitchFamily="49" charset="-122"/>
              <a:ea typeface="黑体" panose="02010609060101010101" pitchFamily="49" charset="-122"/>
            </a:endParaRPr>
          </a:p>
        </p:txBody>
      </p:sp>
      <p:pic>
        <p:nvPicPr>
          <p:cNvPr id="10" name="图片 9" descr="文本&#10;&#10;AI 生成的内容可能不正确。"/>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824" y="3087079"/>
            <a:ext cx="5977362" cy="3175644"/>
          </a:xfrm>
          <a:prstGeom prst="rect">
            <a:avLst/>
          </a:prstGeom>
        </p:spPr>
      </p:pic>
      <p:sp>
        <p:nvSpPr>
          <p:cNvPr id="12" name="文本框 11"/>
          <p:cNvSpPr txBox="1"/>
          <p:nvPr/>
        </p:nvSpPr>
        <p:spPr>
          <a:xfrm>
            <a:off x="6578236" y="3252516"/>
            <a:ext cx="5412797" cy="2775760"/>
          </a:xfrm>
          <a:prstGeom prst="rect">
            <a:avLst/>
          </a:prstGeom>
          <a:noFill/>
        </p:spPr>
        <p:txBody>
          <a:bodyPr wrap="square">
            <a:spAutoFit/>
          </a:bodyPr>
          <a:lstStyle/>
          <a:p>
            <a:pPr>
              <a:lnSpc>
                <a:spcPct val="150000"/>
              </a:lnSpc>
            </a:pPr>
            <a:r>
              <a:rPr lang="en-US" altLang="zh-CN" sz="2400" dirty="0">
                <a:latin typeface="黑体" panose="02010609060101010101" pitchFamily="49" charset="-122"/>
                <a:ea typeface="黑体" panose="02010609060101010101" pitchFamily="49" charset="-122"/>
              </a:rPr>
              <a:t>“target_update”</a:t>
            </a:r>
            <a:r>
              <a:rPr lang="zh-CN" altLang="en-US" sz="2400" dirty="0">
                <a:latin typeface="黑体" panose="02010609060101010101" pitchFamily="49" charset="-122"/>
                <a:ea typeface="黑体" panose="02010609060101010101" pitchFamily="49" charset="-122"/>
              </a:rPr>
              <a:t>：是</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DQN</a:t>
            </a:r>
            <a:r>
              <a:rPr lang="zh-CN" altLang="en-US" sz="2400" dirty="0">
                <a:latin typeface="黑体" panose="02010609060101010101" pitchFamily="49" charset="-122"/>
                <a:ea typeface="黑体" panose="02010609060101010101" pitchFamily="49" charset="-122"/>
              </a:rPr>
              <a:t>中對應</a:t>
            </a:r>
            <a:r>
              <a:rPr lang="zh-CN" altLang="en-US" sz="2400" b="1" dirty="0">
                <a:solidFill>
                  <a:srgbClr val="FF0000"/>
                </a:solidFill>
                <a:latin typeface="黑体" panose="02010609060101010101" pitchFamily="49" charset="-122"/>
                <a:ea typeface="黑体" panose="02010609060101010101" pitchFamily="49" charset="-122"/>
              </a:rPr>
              <a:t>改進</a:t>
            </a:r>
            <a:r>
              <a:rPr lang="en-US" altLang="zh-CN" sz="2400" b="1" dirty="0">
                <a:solidFill>
                  <a:srgbClr val="FF0000"/>
                </a:solidFill>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的參數，用於控制</a:t>
            </a:r>
            <a:r>
              <a:rPr lang="zh-CN" altLang="en-US" sz="2400" b="1" dirty="0">
                <a:solidFill>
                  <a:srgbClr val="FF0000"/>
                </a:solidFill>
                <a:latin typeface="黑体" panose="02010609060101010101" pitchFamily="49" charset="-122"/>
                <a:ea typeface="黑体" panose="02010609060101010101" pitchFamily="49" charset="-122"/>
              </a:rPr>
              <a:t>目標網絡</a:t>
            </a:r>
            <a:r>
              <a:rPr lang="zh-CN" altLang="en-US" sz="2400" dirty="0">
                <a:latin typeface="黑体" panose="02010609060101010101" pitchFamily="49" charset="-122"/>
                <a:ea typeface="黑体" panose="02010609060101010101" pitchFamily="49" charset="-122"/>
              </a:rPr>
              <a:t>更新的頻率，</a:t>
            </a:r>
            <a:r>
              <a:rPr lang="zh-CN" altLang="en-US" sz="2400" b="1" dirty="0">
                <a:solidFill>
                  <a:srgbClr val="FF0000"/>
                </a:solidFill>
                <a:latin typeface="黑体" panose="02010609060101010101" pitchFamily="49" charset="-122"/>
                <a:ea typeface="黑体" panose="02010609060101010101" pitchFamily="49" charset="-122"/>
              </a:rPr>
              <a:t>目標網絡</a:t>
            </a:r>
            <a:r>
              <a:rPr lang="zh-CN" altLang="en-US" sz="2400" dirty="0">
                <a:latin typeface="黑体" panose="02010609060101010101" pitchFamily="49" charset="-122"/>
                <a:ea typeface="黑体" panose="02010609060101010101" pitchFamily="49" charset="-122"/>
              </a:rPr>
              <a:t>的作用是提供一個穩定的</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TD-Target</a:t>
            </a:r>
            <a:r>
              <a:rPr lang="zh-CN" altLang="en-US" sz="2400" dirty="0">
                <a:latin typeface="黑体" panose="02010609060101010101" pitchFamily="49" charset="-122"/>
                <a:ea typeface="黑体" panose="02010609060101010101" pitchFamily="49" charset="-122"/>
              </a:rPr>
              <a:t>，以避免訓練過程中</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rPr>
              <a:t>值的劇烈波動。</a:t>
            </a:r>
            <a:endParaRPr lang="en-US" altLang="zh-CN" sz="2400" dirty="0">
              <a:latin typeface="黑体" panose="02010609060101010101" pitchFamily="49" charset="-122"/>
              <a:ea typeface="黑体" panose="02010609060101010101" pitchFamily="49"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59</a:t>
            </a:fld>
            <a:endParaRPr lang="zh-TW" altLang="en-US"/>
          </a:p>
        </p:txBody>
      </p:sp>
      <p:sp>
        <p:nvSpPr>
          <p:cNvPr id="7" name="内容占位符 6"/>
          <p:cNvSpPr>
            <a:spLocks noGrp="1"/>
          </p:cNvSpPr>
          <p:nvPr>
            <p:ph idx="13"/>
          </p:nvPr>
        </p:nvSpPr>
        <p:spPr/>
        <p:txBody>
          <a:bodyPr/>
          <a:lstStyle/>
          <a:p>
            <a:r>
              <a:rPr lang="zh-CN" altLang="en-US" dirty="0"/>
              <a:t>深度强化學習：經驗回放</a:t>
            </a:r>
          </a:p>
        </p:txBody>
      </p:sp>
      <mc:AlternateContent xmlns:mc="http://schemas.openxmlformats.org/markup-compatibility/2006" xmlns:a14="http://schemas.microsoft.com/office/drawing/2010/main">
        <mc:Choice Requires="a14">
          <p:sp>
            <p:nvSpPr>
              <p:cNvPr id="15" name="文本框 14"/>
              <p:cNvSpPr txBox="1"/>
              <p:nvPr/>
            </p:nvSpPr>
            <p:spPr>
              <a:xfrm>
                <a:off x="404402" y="1082733"/>
                <a:ext cx="11787597" cy="5594801"/>
              </a:xfrm>
              <a:prstGeom prst="rect">
                <a:avLst/>
              </a:prstGeom>
              <a:noFill/>
            </p:spPr>
            <p:txBody>
              <a:bodyPr wrap="square">
                <a:spAutoFit/>
              </a:bodyPr>
              <a:lstStyle/>
              <a:p>
                <a:pPr lvl="0">
                  <a:lnSpc>
                    <a:spcPct val="140000"/>
                  </a:lnSpc>
                  <a:defRPr/>
                </a:pPr>
                <a:r>
                  <a:rPr kumimoji="0" lang="zh-CN" altLang="en-US"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改進 </a:t>
                </a:r>
                <a:r>
                  <a:rPr lang="en-US" altLang="zh-CN" sz="2400" b="1" dirty="0">
                    <a:solidFill>
                      <a:srgbClr val="FF0000"/>
                    </a:solidFill>
                    <a:latin typeface="黑体" panose="02010609060101010101" pitchFamily="49" charset="-122"/>
                    <a:ea typeface="黑体" panose="02010609060101010101" pitchFamily="49" charset="-122"/>
                  </a:rPr>
                  <a:t>2</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：使用經驗回放</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(Experience Replay</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技術</a:t>
                </a:r>
                <a:endParaRPr lang="en-US" altLang="zh-CN" sz="2400" dirty="0">
                  <a:solidFill>
                    <a:prstClr val="black"/>
                  </a:solidFill>
                  <a:latin typeface="黑体" panose="02010609060101010101" pitchFamily="49" charset="-122"/>
                  <a:ea typeface="黑体" panose="02010609060101010101" pitchFamily="49" charset="-122"/>
                </a:endParaRPr>
              </a:p>
              <a:p>
                <a:pPr lvl="0">
                  <a:lnSpc>
                    <a:spcPct val="140000"/>
                  </a:lnSpc>
                  <a:defRPr/>
                </a:pPr>
                <a:r>
                  <a:rPr lang="zh-CN" altLang="en-US" sz="2400" dirty="0">
                    <a:solidFill>
                      <a:prstClr val="black"/>
                    </a:solidFill>
                    <a:latin typeface="黑体" panose="02010609060101010101" pitchFamily="49" charset="-122"/>
                    <a:ea typeface="黑体" panose="02010609060101010101" pitchFamily="49" charset="-122"/>
                  </a:rPr>
                  <a:t>什麽是</a:t>
                </a:r>
                <a:r>
                  <a:rPr lang="zh-CN" altLang="en-US" sz="2400" dirty="0">
                    <a:solidFill>
                      <a:srgbClr val="00B0F0"/>
                    </a:solidFill>
                    <a:latin typeface="黑体" panose="02010609060101010101" pitchFamily="49" charset="-122"/>
                    <a:ea typeface="黑体" panose="02010609060101010101" pitchFamily="49" charset="-122"/>
                  </a:rPr>
                  <a:t>經驗</a:t>
                </a:r>
                <a:r>
                  <a:rPr lang="zh-CN" altLang="en-US" sz="2400" dirty="0">
                    <a:solidFill>
                      <a:prstClr val="black"/>
                    </a:solidFill>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在智能体与环境交互时，每一步的經歷都以元组</a:t>
                </a:r>
                <a14:m>
                  <m:oMath xmlns:m="http://schemas.openxmlformats.org/officeDocument/2006/math">
                    <m:r>
                      <a:rPr lang="en-US" altLang="zh-CN"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𝑡</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zh-CN" altLang="en-US" sz="2400" i="1">
                        <a:latin typeface="Cambria Math" panose="02040503050406030204" pitchFamily="18" charset="0"/>
                      </a:rPr>
                      <m:t>的</m:t>
                    </m:r>
                  </m:oMath>
                </a14:m>
                <a:r>
                  <a:rPr lang="zh-CN" altLang="en-US" sz="2400" dirty="0">
                    <a:latin typeface="黑体" panose="02010609060101010101" pitchFamily="49" charset="-122"/>
                    <a:ea typeface="黑体" panose="02010609060101010101" pitchFamily="49" charset="-122"/>
                  </a:rPr>
                  <a:t>形式记录下来。</a:t>
                </a:r>
                <a:endParaRPr lang="en-US" altLang="zh-CN" sz="2400" dirty="0">
                  <a:latin typeface="黑体" panose="02010609060101010101" pitchFamily="49" charset="-122"/>
                  <a:ea typeface="黑体" panose="02010609060101010101" pitchFamily="49" charset="-122"/>
                </a:endParaRPr>
              </a:p>
              <a:p>
                <a:pPr lvl="0">
                  <a:lnSpc>
                    <a:spcPct val="140000"/>
                  </a:lnSpc>
                  <a:defRPr/>
                </a:pPr>
                <a:endParaRPr lang="en-US" altLang="zh-CN" sz="2400" dirty="0">
                  <a:solidFill>
                    <a:prstClr val="black"/>
                  </a:solidFill>
                  <a:latin typeface="黑体" panose="02010609060101010101" pitchFamily="49" charset="-122"/>
                  <a:ea typeface="黑体" panose="02010609060101010101" pitchFamily="49" charset="-122"/>
                </a:endParaRPr>
              </a:p>
              <a:p>
                <a:pPr lvl="0">
                  <a:lnSpc>
                    <a:spcPct val="140000"/>
                  </a:lnSpc>
                  <a:defRPr/>
                </a:pPr>
                <a:endParaRPr lang="en-US" altLang="zh-CN" sz="2400" dirty="0">
                  <a:solidFill>
                    <a:prstClr val="black"/>
                  </a:solidFill>
                  <a:latin typeface="黑体" panose="02010609060101010101" pitchFamily="49" charset="-122"/>
                  <a:ea typeface="黑体" panose="02010609060101010101" pitchFamily="49" charset="-122"/>
                </a:endParaRPr>
              </a:p>
              <a:p>
                <a:pPr lvl="0">
                  <a:lnSpc>
                    <a:spcPct val="140000"/>
                  </a:lnSpc>
                  <a:defRPr/>
                </a:pPr>
                <a:endParaRPr lang="en-US" altLang="zh-CN" sz="2400" dirty="0">
                  <a:solidFill>
                    <a:prstClr val="black"/>
                  </a:solidFill>
                  <a:latin typeface="黑体" panose="02010609060101010101" pitchFamily="49" charset="-122"/>
                  <a:ea typeface="黑体" panose="02010609060101010101" pitchFamily="49" charset="-122"/>
                </a:endParaRPr>
              </a:p>
              <a:p>
                <a:pPr lvl="0">
                  <a:lnSpc>
                    <a:spcPct val="140000"/>
                  </a:lnSpc>
                  <a:defRPr/>
                </a:pPr>
                <a:endParaRPr lang="en-US" altLang="zh-CN" sz="2400" dirty="0">
                  <a:solidFill>
                    <a:prstClr val="black"/>
                  </a:solidFill>
                  <a:latin typeface="黑体" panose="02010609060101010101" pitchFamily="49" charset="-122"/>
                  <a:ea typeface="黑体" panose="02010609060101010101" pitchFamily="49" charset="-122"/>
                </a:endParaRPr>
              </a:p>
              <a:p>
                <a:pPr lvl="0">
                  <a:lnSpc>
                    <a:spcPct val="140000"/>
                  </a:lnSpc>
                  <a:defRPr/>
                </a:pPr>
                <a:endParaRPr lang="en-US" altLang="zh-CN" sz="2400" dirty="0">
                  <a:solidFill>
                    <a:prstClr val="black"/>
                  </a:solidFill>
                  <a:latin typeface="黑体" panose="02010609060101010101" pitchFamily="49" charset="-122"/>
                  <a:ea typeface="黑体" panose="02010609060101010101" pitchFamily="49" charset="-122"/>
                </a:endParaRPr>
              </a:p>
              <a:p>
                <a:pPr>
                  <a:lnSpc>
                    <a:spcPct val="140000"/>
                  </a:lnSpc>
                  <a:defRPr/>
                </a:pPr>
                <a:r>
                  <a:rPr lang="zh-CN" altLang="en-US" sz="2400" dirty="0">
                    <a:solidFill>
                      <a:prstClr val="black"/>
                    </a:solidFill>
                    <a:latin typeface="黑体" panose="02010609060101010101" pitchFamily="49" charset="-122"/>
                    <a:ea typeface="黑体" panose="02010609060101010101" pitchFamily="49" charset="-122"/>
                  </a:rPr>
                  <a:t>什麽是</a:t>
                </a:r>
                <a:r>
                  <a:rPr lang="zh-CN" altLang="en-US" sz="2400" dirty="0">
                    <a:solidFill>
                      <a:srgbClr val="FF0000"/>
                    </a:solidFill>
                    <a:latin typeface="黑体" panose="02010609060101010101" pitchFamily="49" charset="-122"/>
                    <a:ea typeface="黑体" panose="02010609060101010101" pitchFamily="49" charset="-122"/>
                  </a:rPr>
                  <a:t>經驗池</a:t>
                </a:r>
                <a:r>
                  <a:rPr lang="en-US" altLang="zh-CN" sz="2400" dirty="0"/>
                  <a:t>(replay buffer)</a:t>
                </a:r>
                <a:r>
                  <a:rPr lang="zh-CN" altLang="en-US" sz="2400" dirty="0">
                    <a:solidFill>
                      <a:prstClr val="black"/>
                    </a:solidFill>
                    <a:latin typeface="黑体" panose="02010609060101010101" pitchFamily="49" charset="-122"/>
                    <a:ea typeface="黑体" panose="02010609060101010101" pitchFamily="49" charset="-122"/>
                  </a:rPr>
                  <a:t>？經驗池用於儲存</a:t>
                </a:r>
                <a:r>
                  <a:rPr lang="zh-CN" altLang="en-US" sz="2400" dirty="0">
                    <a:latin typeface="黑体" panose="02010609060101010101" pitchFamily="49" charset="-122"/>
                    <a:ea typeface="黑体" panose="02010609060101010101" pitchFamily="49" charset="-122"/>
                  </a:rPr>
                  <a:t>每次从环境中采样得到的元组数据</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經驗</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，训练</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rPr>
                  <a:t>网络时再从經驗池中</a:t>
                </a:r>
                <a:r>
                  <a:rPr lang="zh-CN" altLang="en-US" sz="2400" dirty="0">
                    <a:solidFill>
                      <a:srgbClr val="FF0000"/>
                    </a:solidFill>
                    <a:latin typeface="黑体" panose="02010609060101010101" pitchFamily="49" charset="-122"/>
                    <a:ea typeface="黑体" panose="02010609060101010101" pitchFamily="49" charset="-122"/>
                  </a:rPr>
                  <a:t>隨機</a:t>
                </a:r>
                <a:r>
                  <a:rPr lang="zh-CN" altLang="en-US" sz="2400" dirty="0">
                    <a:latin typeface="黑体" panose="02010609060101010101" pitchFamily="49" charset="-122"/>
                    <a:ea typeface="黑体" panose="02010609060101010101" pitchFamily="49" charset="-122"/>
                  </a:rPr>
                  <a:t>采樣若干數據進行訓練</a:t>
                </a:r>
                <a:endParaRPr lang="en-US" altLang="zh-CN" sz="2400" noProof="0" dirty="0">
                  <a:latin typeface="黑体" panose="02010609060101010101" pitchFamily="49" charset="-122"/>
                  <a:ea typeface="黑体" panose="02010609060101010101" pitchFamily="49" charset="-122"/>
                </a:endParaRPr>
              </a:p>
              <a:p>
                <a:pPr lvl="0">
                  <a:lnSpc>
                    <a:spcPct val="125000"/>
                  </a:lnSpc>
                  <a:defRPr/>
                </a:pPr>
                <a:endPar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404402" y="1082733"/>
                <a:ext cx="11787597" cy="5594801"/>
              </a:xfrm>
              <a:prstGeom prst="rect">
                <a:avLst/>
              </a:prstGeom>
              <a:blipFill rotWithShape="1">
                <a:blip r:embed="rId3"/>
                <a:stretch>
                  <a:fillRect l="-5" t="-1" r="5" b="9"/>
                </a:stretch>
              </a:blipFill>
            </p:spPr>
            <p:txBody>
              <a:bodyPr/>
              <a:lstStyle/>
              <a:p>
                <a:r>
                  <a:rPr lang="en-US" altLang="en-US">
                    <a:noFill/>
                  </a:rPr>
                  <a:t> </a:t>
                </a:r>
              </a:p>
            </p:txBody>
          </p:sp>
        </mc:Fallback>
      </mc:AlternateContent>
      <p:pic>
        <p:nvPicPr>
          <p:cNvPr id="3078" name="Picture 6" descr="Techniques to Improve the Performance of a DQN Agent | by Hennie de Harder  | TDS Archive | 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2079" y="2301073"/>
            <a:ext cx="4167424" cy="2873828"/>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直接连接符 28"/>
          <p:cNvCxnSpPr/>
          <p:nvPr/>
        </p:nvCxnSpPr>
        <p:spPr>
          <a:xfrm>
            <a:off x="5215095" y="5174901"/>
            <a:ext cx="164792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7217673" y="4498259"/>
            <a:ext cx="779442" cy="338554"/>
          </a:xfrm>
          <a:prstGeom prst="rect">
            <a:avLst/>
          </a:prstGeom>
          <a:noFill/>
        </p:spPr>
        <p:txBody>
          <a:bodyPr wrap="square" rtlCol="0">
            <a:spAutoFit/>
          </a:bodyPr>
          <a:lstStyle/>
          <a:p>
            <a:r>
              <a:rPr lang="zh-CN" altLang="en-US" sz="1600" b="1" dirty="0">
                <a:solidFill>
                  <a:srgbClr val="FF0000"/>
                </a:solidFill>
                <a:latin typeface="黑体" panose="02010609060101010101" pitchFamily="49" charset="-122"/>
                <a:ea typeface="黑体" panose="02010609060101010101" pitchFamily="49" charset="-122"/>
              </a:rPr>
              <a:t>經驗</a:t>
            </a:r>
          </a:p>
        </p:txBody>
      </p:sp>
      <p:sp>
        <p:nvSpPr>
          <p:cNvPr id="32" name="文本框 31"/>
          <p:cNvSpPr txBox="1"/>
          <p:nvPr/>
        </p:nvSpPr>
        <p:spPr>
          <a:xfrm>
            <a:off x="4660293" y="4592619"/>
            <a:ext cx="885514" cy="338554"/>
          </a:xfrm>
          <a:prstGeom prst="rect">
            <a:avLst/>
          </a:prstGeom>
          <a:noFill/>
        </p:spPr>
        <p:txBody>
          <a:bodyPr wrap="square" rtlCol="0">
            <a:spAutoFit/>
          </a:bodyPr>
          <a:lstStyle/>
          <a:p>
            <a:r>
              <a:rPr lang="zh-CN" altLang="en-US" sz="1600" b="1" dirty="0">
                <a:solidFill>
                  <a:srgbClr val="FF0000"/>
                </a:solidFill>
                <a:latin typeface="黑体" panose="02010609060101010101" pitchFamily="49" charset="-122"/>
                <a:ea typeface="黑体" panose="02010609060101010101" pitchFamily="49" charset="-122"/>
              </a:rPr>
              <a:t>經驗池</a:t>
            </a:r>
          </a:p>
        </p:txBody>
      </p:sp>
      <p:sp>
        <p:nvSpPr>
          <p:cNvPr id="33" name="文本框 32"/>
          <p:cNvSpPr txBox="1"/>
          <p:nvPr/>
        </p:nvSpPr>
        <p:spPr>
          <a:xfrm>
            <a:off x="4548435" y="2352783"/>
            <a:ext cx="1333320" cy="338554"/>
          </a:xfrm>
          <a:prstGeom prst="rect">
            <a:avLst/>
          </a:prstGeom>
          <a:noFill/>
        </p:spPr>
        <p:txBody>
          <a:bodyPr wrap="square" rtlCol="0">
            <a:spAutoFit/>
          </a:bodyPr>
          <a:lstStyle/>
          <a:p>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DQN</a:t>
            </a:r>
            <a:r>
              <a:rPr lang="zh-CN" altLang="en-US" sz="1600"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智能體</a:t>
            </a:r>
            <a:endParaRPr lang="zh-CN" altLang="en-US" sz="16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65606" y="1148278"/>
            <a:ext cx="11364780" cy="5158059"/>
          </a:xfrm>
        </p:spPr>
        <p:txBody>
          <a:bodyPr/>
          <a:lstStyle/>
          <a:p>
            <a:pPr>
              <a:lnSpc>
                <a:spcPct val="300000"/>
              </a:lnSpc>
            </a:pPr>
            <a:r>
              <a:rPr lang="en-US" altLang="zh-CN" b="1" dirty="0"/>
              <a:t>1. </a:t>
            </a:r>
            <a:r>
              <a:rPr lang="zh-CN" altLang="en-US" dirty="0"/>
              <a:t>基於規則的自動駕駛決策</a:t>
            </a:r>
            <a:endParaRPr lang="en-US" altLang="zh-CN" dirty="0"/>
          </a:p>
          <a:p>
            <a:pPr>
              <a:lnSpc>
                <a:spcPct val="300000"/>
              </a:lnSpc>
            </a:pPr>
            <a:r>
              <a:rPr lang="en-US" altLang="zh-CN" b="1" dirty="0"/>
              <a:t>2. </a:t>
            </a:r>
            <a:r>
              <a:rPr lang="zh-CN" altLang="en-US" dirty="0"/>
              <a:t>基於深度强化學習的自動駕駛決策</a:t>
            </a:r>
            <a:endParaRPr lang="en-US" altLang="zh-CN" dirty="0"/>
          </a:p>
          <a:p>
            <a:pPr>
              <a:lnSpc>
                <a:spcPct val="300000"/>
              </a:lnSpc>
            </a:pPr>
            <a:r>
              <a:rPr lang="en-US" altLang="zh-CN" b="1" dirty="0"/>
              <a:t>3. </a:t>
            </a:r>
            <a:r>
              <a:rPr lang="zh-CN" altLang="en-US" dirty="0"/>
              <a:t>實驗任務</a:t>
            </a:r>
            <a:endParaRPr lang="en-US" altLang="zh-CN" dirty="0"/>
          </a:p>
          <a:p>
            <a:pPr marL="0" indent="0">
              <a:buNone/>
            </a:pP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t>6</a:t>
            </a:fld>
            <a:endParaRPr lang="zh-TW" altLang="en-US"/>
          </a:p>
        </p:txBody>
      </p:sp>
      <p:sp>
        <p:nvSpPr>
          <p:cNvPr id="7" name="内容占位符 6"/>
          <p:cNvSpPr>
            <a:spLocks noGrp="1"/>
          </p:cNvSpPr>
          <p:nvPr>
            <p:ph idx="13"/>
          </p:nvPr>
        </p:nvSpPr>
        <p:spPr>
          <a:xfrm>
            <a:off x="413609" y="575229"/>
            <a:ext cx="11364781" cy="487456"/>
          </a:xfrm>
        </p:spPr>
        <p:txBody>
          <a:bodyPr/>
          <a:lstStyle/>
          <a:p>
            <a:r>
              <a:rPr lang="zh-CN" altLang="en-US" dirty="0"/>
              <a:t>目录</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60</a:t>
            </a:fld>
            <a:endParaRPr lang="zh-TW" altLang="en-US"/>
          </a:p>
        </p:txBody>
      </p:sp>
      <p:sp>
        <p:nvSpPr>
          <p:cNvPr id="7" name="内容占位符 6"/>
          <p:cNvSpPr>
            <a:spLocks noGrp="1"/>
          </p:cNvSpPr>
          <p:nvPr>
            <p:ph idx="13"/>
          </p:nvPr>
        </p:nvSpPr>
        <p:spPr/>
        <p:txBody>
          <a:bodyPr/>
          <a:lstStyle/>
          <a:p>
            <a:r>
              <a:rPr lang="zh-CN" altLang="en-US" dirty="0"/>
              <a:t>深度强化學習：經驗回放</a:t>
            </a:r>
          </a:p>
        </p:txBody>
      </p:sp>
      <p:sp>
        <p:nvSpPr>
          <p:cNvPr id="15" name="文本框 14"/>
          <p:cNvSpPr txBox="1"/>
          <p:nvPr/>
        </p:nvSpPr>
        <p:spPr>
          <a:xfrm>
            <a:off x="404402" y="1082733"/>
            <a:ext cx="11787597" cy="2492414"/>
          </a:xfrm>
          <a:prstGeom prst="rect">
            <a:avLst/>
          </a:prstGeom>
          <a:noFill/>
        </p:spPr>
        <p:txBody>
          <a:bodyPr wrap="square">
            <a:spAutoFit/>
          </a:bodyPr>
          <a:lstStyle/>
          <a:p>
            <a:pPr lvl="0">
              <a:lnSpc>
                <a:spcPct val="140000"/>
              </a:lnSpc>
              <a:defRPr/>
            </a:pPr>
            <a:r>
              <a:rPr lang="zh-CN" altLang="en-US" sz="2400" dirty="0">
                <a:solidFill>
                  <a:prstClr val="black"/>
                </a:solidFill>
                <a:latin typeface="黑体" panose="02010609060101010101" pitchFamily="49" charset="-122"/>
                <a:ea typeface="黑体" panose="02010609060101010101" pitchFamily="49" charset="-122"/>
              </a:rPr>
              <a:t>爲什麽要經驗回放？</a:t>
            </a:r>
            <a:endParaRPr lang="en-US" altLang="zh-CN" sz="2400" dirty="0">
              <a:solidFill>
                <a:prstClr val="black"/>
              </a:solidFill>
              <a:latin typeface="黑体" panose="02010609060101010101" pitchFamily="49" charset="-122"/>
              <a:ea typeface="黑体" panose="02010609060101010101" pitchFamily="49" charset="-122"/>
            </a:endParaRPr>
          </a:p>
          <a:p>
            <a:pPr marL="342900" lvl="0" indent="-342900">
              <a:lnSpc>
                <a:spcPct val="140000"/>
              </a:lnSpc>
              <a:buClr>
                <a:srgbClr val="0070C0"/>
              </a:buClr>
              <a:buFont typeface="Wingdings" panose="05000000000000000000" pitchFamily="2" charset="2"/>
              <a:buChar char="n"/>
              <a:defRPr/>
            </a:pPr>
            <a:r>
              <a:rPr lang="zh-CN" altLang="en-US" sz="2400" dirty="0">
                <a:solidFill>
                  <a:prstClr val="black"/>
                </a:solidFill>
                <a:latin typeface="黑体" panose="02010609060101010101" pitchFamily="49" charset="-122"/>
                <a:ea typeface="黑体" panose="02010609060101010101" pitchFamily="49" charset="-122"/>
              </a:rPr>
              <a:t>更好的數據利用效率</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一條數據可以利用很多次</a:t>
            </a:r>
            <a:endParaRPr lang="en-US" altLang="zh-CN" sz="2400" dirty="0">
              <a:solidFill>
                <a:prstClr val="black"/>
              </a:solidFill>
              <a:latin typeface="黑体" panose="02010609060101010101" pitchFamily="49" charset="-122"/>
              <a:ea typeface="黑体" panose="02010609060101010101" pitchFamily="49" charset="-122"/>
            </a:endParaRPr>
          </a:p>
          <a:p>
            <a:pPr marL="342900" lvl="0" indent="-342900">
              <a:lnSpc>
                <a:spcPct val="140000"/>
              </a:lnSpc>
              <a:buClr>
                <a:srgbClr val="0070C0"/>
              </a:buClr>
              <a:buFont typeface="Wingdings" panose="05000000000000000000" pitchFamily="2" charset="2"/>
              <a:buChar char="n"/>
              <a:defRPr/>
            </a:pPr>
            <a:r>
              <a:rPr lang="zh-CN" altLang="en-US" sz="2400" dirty="0">
                <a:solidFill>
                  <a:prstClr val="black"/>
                </a:solidFill>
                <a:latin typeface="黑体" panose="02010609060101010101" pitchFamily="49" charset="-122"/>
                <a:ea typeface="黑体" panose="02010609060101010101" pitchFamily="49" charset="-122"/>
              </a:rPr>
              <a:t>打破樣本之間的強相關性：樣本是行爲策略按時間順序與環境交互產生的，直接從强相關的數據中學習是不高效的</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（所以</a:t>
            </a:r>
            <a:r>
              <a:rPr lang="zh-CN" altLang="en-US" sz="2400" dirty="0">
                <a:solidFill>
                  <a:srgbClr val="FF0000"/>
                </a:solidFill>
                <a:latin typeface="黑体" panose="02010609060101010101" pitchFamily="49" charset="-122"/>
                <a:ea typeface="黑体" panose="02010609060101010101" pitchFamily="49" charset="-122"/>
              </a:rPr>
              <a:t>隨機</a:t>
            </a:r>
            <a:r>
              <a:rPr lang="zh-CN" altLang="en-US" sz="2400" dirty="0">
                <a:solidFill>
                  <a:prstClr val="black"/>
                </a:solidFill>
                <a:latin typeface="黑体" panose="02010609060101010101" pitchFamily="49" charset="-122"/>
                <a:ea typeface="黑体" panose="02010609060101010101" pitchFamily="49" charset="-122"/>
              </a:rPr>
              <a:t>采樣是很重要的）</a:t>
            </a:r>
            <a:endParaRPr lang="en-US" altLang="zh-CN" sz="2400" dirty="0">
              <a:solidFill>
                <a:prstClr val="black"/>
              </a:solidFill>
              <a:latin typeface="黑体" panose="02010609060101010101" pitchFamily="49" charset="-122"/>
              <a:ea typeface="黑体" panose="02010609060101010101" pitchFamily="49" charset="-122"/>
            </a:endParaRPr>
          </a:p>
          <a:p>
            <a:pPr lvl="0">
              <a:lnSpc>
                <a:spcPct val="125000"/>
              </a:lnSpc>
              <a:defRPr/>
            </a:pPr>
            <a:endPar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3078" name="Picture 6" descr="Techniques to Improve the Performance of a DQN Agent | by Hennie de Harder  | TDS Archive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5064" y="3321232"/>
            <a:ext cx="3952179" cy="2813889"/>
          </a:xfrm>
          <a:prstGeom prst="rect">
            <a:avLst/>
          </a:prstGeom>
          <a:noFill/>
          <a:extLst>
            <a:ext uri="{909E8E84-426E-40DD-AFC4-6F175D3DCCD1}">
              <a14:hiddenFill xmlns:a14="http://schemas.microsoft.com/office/drawing/2010/main">
                <a:solidFill>
                  <a:srgbClr val="FFFFFF"/>
                </a:solidFill>
              </a14:hiddenFill>
            </a:ext>
          </a:extLst>
        </p:spPr>
      </p:pic>
      <p:sp>
        <p:nvSpPr>
          <p:cNvPr id="31" name="文本框 30"/>
          <p:cNvSpPr txBox="1"/>
          <p:nvPr/>
        </p:nvSpPr>
        <p:spPr>
          <a:xfrm>
            <a:off x="11080179" y="5185828"/>
            <a:ext cx="779442" cy="338554"/>
          </a:xfrm>
          <a:prstGeom prst="rect">
            <a:avLst/>
          </a:prstGeom>
          <a:noFill/>
        </p:spPr>
        <p:txBody>
          <a:bodyPr wrap="square" rtlCol="0">
            <a:spAutoFit/>
          </a:bodyPr>
          <a:lstStyle/>
          <a:p>
            <a:r>
              <a:rPr lang="zh-CN" altLang="en-US" sz="1600" b="1" dirty="0">
                <a:solidFill>
                  <a:srgbClr val="FF0000"/>
                </a:solidFill>
                <a:latin typeface="黑体" panose="02010609060101010101" pitchFamily="49" charset="-122"/>
                <a:ea typeface="黑体" panose="02010609060101010101" pitchFamily="49" charset="-122"/>
              </a:rPr>
              <a:t>經驗</a:t>
            </a:r>
          </a:p>
        </p:txBody>
      </p:sp>
      <p:sp>
        <p:nvSpPr>
          <p:cNvPr id="32" name="文本框 31"/>
          <p:cNvSpPr txBox="1"/>
          <p:nvPr/>
        </p:nvSpPr>
        <p:spPr>
          <a:xfrm>
            <a:off x="8122053" y="5524382"/>
            <a:ext cx="885514" cy="338554"/>
          </a:xfrm>
          <a:prstGeom prst="rect">
            <a:avLst/>
          </a:prstGeom>
          <a:noFill/>
        </p:spPr>
        <p:txBody>
          <a:bodyPr wrap="square" rtlCol="0">
            <a:spAutoFit/>
          </a:bodyPr>
          <a:lstStyle/>
          <a:p>
            <a:r>
              <a:rPr lang="zh-CN" altLang="en-US" sz="1600" b="1" dirty="0">
                <a:solidFill>
                  <a:srgbClr val="FF0000"/>
                </a:solidFill>
                <a:latin typeface="黑体" panose="02010609060101010101" pitchFamily="49" charset="-122"/>
                <a:ea typeface="黑体" panose="02010609060101010101" pitchFamily="49" charset="-122"/>
              </a:rPr>
              <a:t>經驗池</a:t>
            </a:r>
          </a:p>
        </p:txBody>
      </p:sp>
      <p:sp>
        <p:nvSpPr>
          <p:cNvPr id="33" name="文本框 32"/>
          <p:cNvSpPr txBox="1"/>
          <p:nvPr/>
        </p:nvSpPr>
        <p:spPr>
          <a:xfrm>
            <a:off x="8165210" y="3236593"/>
            <a:ext cx="1333320" cy="338554"/>
          </a:xfrm>
          <a:prstGeom prst="rect">
            <a:avLst/>
          </a:prstGeom>
          <a:noFill/>
        </p:spPr>
        <p:txBody>
          <a:bodyPr wrap="square" rtlCol="0">
            <a:spAutoFit/>
          </a:bodyPr>
          <a:lstStyle/>
          <a:p>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DQN</a:t>
            </a:r>
            <a:r>
              <a:rPr lang="zh-CN" altLang="en-US" sz="1600"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智能體</a:t>
            </a:r>
            <a:endParaRPr lang="zh-CN" altLang="en-US" sz="1600" b="1" dirty="0">
              <a:solidFill>
                <a:srgbClr val="FF0000"/>
              </a:solidFill>
              <a:latin typeface="黑体" panose="02010609060101010101" pitchFamily="49" charset="-122"/>
              <a:ea typeface="黑体" panose="02010609060101010101" pitchFamily="49" charset="-122"/>
            </a:endParaRPr>
          </a:p>
        </p:txBody>
      </p:sp>
      <p:pic>
        <p:nvPicPr>
          <p:cNvPr id="2" name="图形 1"/>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4883" y="3236593"/>
            <a:ext cx="3754184" cy="2688266"/>
          </a:xfrm>
          <a:prstGeom prst="rect">
            <a:avLst/>
          </a:prstGeom>
        </p:spPr>
      </p:pic>
      <p:sp>
        <p:nvSpPr>
          <p:cNvPr id="4" name="文本框 3"/>
          <p:cNvSpPr txBox="1"/>
          <p:nvPr/>
        </p:nvSpPr>
        <p:spPr>
          <a:xfrm>
            <a:off x="1430678" y="5971316"/>
            <a:ext cx="3186259" cy="461665"/>
          </a:xfrm>
          <a:prstGeom prst="rect">
            <a:avLst/>
          </a:prstGeom>
          <a:noFill/>
        </p:spPr>
        <p:txBody>
          <a:bodyPr wrap="square" rtlCol="0">
            <a:spAutoFit/>
          </a:bodyPr>
          <a:lstStyle/>
          <a:p>
            <a:r>
              <a:rPr lang="en-US" altLang="zh-CN" sz="2400" dirty="0">
                <a:solidFill>
                  <a:srgbClr val="0070C0"/>
                </a:solidFill>
                <a:latin typeface="Times New Roman" panose="02020603050405020304" pitchFamily="18" charset="0"/>
                <a:cs typeface="Times New Roman" panose="02020603050405020304" pitchFamily="18" charset="0"/>
              </a:rPr>
              <a:t>Off-policy Learning</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8340983" y="6031889"/>
            <a:ext cx="3186259" cy="461665"/>
          </a:xfrm>
          <a:prstGeom prst="rect">
            <a:avLst/>
          </a:prstGeom>
          <a:noFill/>
        </p:spPr>
        <p:txBody>
          <a:bodyPr wrap="square" rtlCol="0">
            <a:spAutoFit/>
          </a:bodyPr>
          <a:lstStyle/>
          <a:p>
            <a:r>
              <a:rPr lang="en-US" altLang="zh-CN" sz="2400" dirty="0">
                <a:solidFill>
                  <a:srgbClr val="0070C0"/>
                </a:solidFill>
                <a:latin typeface="Times New Roman" panose="02020603050405020304" pitchFamily="18" charset="0"/>
                <a:cs typeface="Times New Roman" panose="02020603050405020304" pitchFamily="18" charset="0"/>
              </a:rPr>
              <a:t>Deep Q-Learning</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61</a:t>
            </a:fld>
            <a:endParaRPr lang="zh-TW" altLang="en-US"/>
          </a:p>
        </p:txBody>
      </p:sp>
      <p:sp>
        <p:nvSpPr>
          <p:cNvPr id="7" name="内容占位符 6"/>
          <p:cNvSpPr>
            <a:spLocks noGrp="1"/>
          </p:cNvSpPr>
          <p:nvPr>
            <p:ph idx="13"/>
          </p:nvPr>
        </p:nvSpPr>
        <p:spPr/>
        <p:txBody>
          <a:bodyPr/>
          <a:lstStyle/>
          <a:p>
            <a:r>
              <a:rPr lang="zh-CN" altLang="en-US" dirty="0"/>
              <a:t>深度强化學習：經驗回放</a:t>
            </a:r>
          </a:p>
        </p:txBody>
      </p:sp>
      <p:sp>
        <p:nvSpPr>
          <p:cNvPr id="15" name="文本框 14"/>
          <p:cNvSpPr txBox="1"/>
          <p:nvPr/>
        </p:nvSpPr>
        <p:spPr>
          <a:xfrm>
            <a:off x="404403" y="1278649"/>
            <a:ext cx="11787597" cy="506998"/>
          </a:xfrm>
          <a:prstGeom prst="rect">
            <a:avLst/>
          </a:prstGeom>
          <a:noFill/>
        </p:spPr>
        <p:txBody>
          <a:bodyPr wrap="square">
            <a:spAutoFit/>
          </a:bodyPr>
          <a:lstStyle/>
          <a:p>
            <a:pPr lvl="0">
              <a:lnSpc>
                <a:spcPct val="125000"/>
              </a:lnSpc>
              <a:defRPr/>
            </a:pPr>
            <a:r>
              <a:rPr lang="zh-CN" altLang="en-US" sz="2400" dirty="0">
                <a:latin typeface="黑体" panose="02010609060101010101" pitchFamily="49" charset="-122"/>
                <a:ea typeface="黑体" panose="02010609060101010101" pitchFamily="49" charset="-122"/>
              </a:rPr>
              <a:t>如果使用了經驗回放技術，智能體必須以</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off-policy</a:t>
            </a:r>
            <a:r>
              <a:rPr lang="zh-CN" altLang="en-US" sz="2400" dirty="0">
                <a:latin typeface="黑体" panose="02010609060101010101" pitchFamily="49" charset="-122"/>
                <a:ea typeface="黑体" panose="02010609060101010101" pitchFamily="49" charset="-122"/>
              </a:rPr>
              <a:t>的方式學習。</a:t>
            </a:r>
            <a:endParaRPr lang="en-US" altLang="zh-CN" sz="2400" dirty="0">
              <a:latin typeface="黑体" panose="02010609060101010101" pitchFamily="49" charset="-122"/>
              <a:ea typeface="黑体" panose="02010609060101010101" pitchFamily="49" charset="-122"/>
            </a:endParaRPr>
          </a:p>
        </p:txBody>
      </p:sp>
      <p:sp>
        <p:nvSpPr>
          <p:cNvPr id="6" name="文本框 5"/>
          <p:cNvSpPr txBox="1"/>
          <p:nvPr/>
        </p:nvSpPr>
        <p:spPr>
          <a:xfrm>
            <a:off x="404403" y="5103259"/>
            <a:ext cx="11533039" cy="952184"/>
          </a:xfrm>
          <a:prstGeom prst="rect">
            <a:avLst/>
          </a:prstGeom>
          <a:noFill/>
        </p:spPr>
        <p:txBody>
          <a:bodyPr wrap="square">
            <a:spAutoFit/>
          </a:bodyPr>
          <a:lstStyle/>
          <a:p>
            <a:pPr lvl="0">
              <a:lnSpc>
                <a:spcPct val="125000"/>
              </a:lnSpc>
              <a:defRPr/>
            </a:pPr>
            <a:r>
              <a:rPr lang="zh-CN" altLang="en-US" sz="2400" dirty="0">
                <a:latin typeface="黑体" panose="02010609060101010101" pitchFamily="49" charset="-122"/>
                <a:ea typeface="黑体" panose="02010609060101010101" pitchFamily="49" charset="-122"/>
              </a:rPr>
              <a:t>產生這些數據的</a:t>
            </a:r>
            <a:r>
              <a:rPr lang="zh-CN" altLang="en-US" sz="2400" dirty="0">
                <a:solidFill>
                  <a:srgbClr val="FF0000"/>
                </a:solidFill>
                <a:latin typeface="黑体" panose="02010609060101010101" pitchFamily="49" charset="-122"/>
                <a:ea typeface="黑体" panose="02010609060101010101" pitchFamily="49" charset="-122"/>
              </a:rPr>
              <a:t>行爲策略</a:t>
            </a:r>
            <a:r>
              <a:rPr lang="zh-CN" altLang="en-US" sz="2400" dirty="0">
                <a:latin typeface="黑体" panose="02010609060101010101" pitchFamily="49" charset="-122"/>
                <a:ea typeface="黑体" panose="02010609060101010101" pitchFamily="49" charset="-122"/>
              </a:rPr>
              <a:t>可能是探索策略或</a:t>
            </a:r>
            <a:r>
              <a:rPr lang="zh-CN" altLang="en-US" sz="2400" dirty="0">
                <a:solidFill>
                  <a:srgbClr val="FF0000"/>
                </a:solidFill>
                <a:latin typeface="黑体" panose="02010609060101010101" pitchFamily="49" charset="-122"/>
                <a:ea typeface="黑体" panose="02010609060101010101" pitchFamily="49" charset="-122"/>
              </a:rPr>
              <a:t>參數更新前的舊策略</a:t>
            </a:r>
            <a:r>
              <a:rPr lang="zh-CN" altLang="en-US" sz="2400" dirty="0">
                <a:latin typeface="黑体" panose="02010609060101010101" pitchFamily="49" charset="-122"/>
                <a:ea typeface="黑体" panose="02010609060101010101" pitchFamily="49" charset="-122"/>
              </a:rPr>
              <a:t>，一定不是</a:t>
            </a:r>
            <a:r>
              <a:rPr lang="zh-CN" altLang="en-US" sz="2400" dirty="0">
                <a:solidFill>
                  <a:srgbClr val="FF0000"/>
                </a:solidFill>
                <a:latin typeface="黑体" panose="02010609060101010101" pitchFamily="49" charset="-122"/>
                <a:ea typeface="黑体" panose="02010609060101010101" pitchFamily="49" charset="-122"/>
              </a:rPr>
              <a:t>目標策略</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lvl="0">
              <a:lnSpc>
                <a:spcPct val="125000"/>
              </a:lnSpc>
              <a:defRPr/>
            </a:pPr>
            <a:r>
              <a:rPr lang="zh-CN" altLang="en-US" sz="2400" dirty="0">
                <a:latin typeface="黑体" panose="02010609060101010101" pitchFamily="49" charset="-122"/>
                <a:ea typeface="黑体" panose="02010609060101010101" pitchFamily="49" charset="-122"/>
              </a:rPr>
              <a:t>也相當於看別人</a:t>
            </a:r>
            <a:r>
              <a:rPr lang="en-US" altLang="zh-CN" sz="2400" dirty="0">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過去的自己</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玩游戲來幫助現在的自己學習。</a:t>
            </a:r>
          </a:p>
        </p:txBody>
      </p:sp>
      <p:pic>
        <p:nvPicPr>
          <p:cNvPr id="11" name="图形 1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4402" y="1883428"/>
            <a:ext cx="11122839" cy="309114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62</a:t>
            </a:fld>
            <a:endParaRPr lang="zh-TW" altLang="en-US"/>
          </a:p>
        </p:txBody>
      </p:sp>
      <p:sp>
        <p:nvSpPr>
          <p:cNvPr id="7" name="内容占位符 6"/>
          <p:cNvSpPr>
            <a:spLocks noGrp="1"/>
          </p:cNvSpPr>
          <p:nvPr>
            <p:ph idx="13"/>
          </p:nvPr>
        </p:nvSpPr>
        <p:spPr/>
        <p:txBody>
          <a:bodyPr/>
          <a:lstStyle/>
          <a:p>
            <a:r>
              <a:rPr lang="zh-CN" altLang="en-US" dirty="0"/>
              <a:t>深度强化學習：經驗回放</a:t>
            </a:r>
          </a:p>
        </p:txBody>
      </p:sp>
      <p:sp>
        <p:nvSpPr>
          <p:cNvPr id="15" name="文本框 14"/>
          <p:cNvSpPr txBox="1"/>
          <p:nvPr/>
        </p:nvSpPr>
        <p:spPr>
          <a:xfrm>
            <a:off x="404402" y="1082733"/>
            <a:ext cx="11787597" cy="952184"/>
          </a:xfrm>
          <a:prstGeom prst="rect">
            <a:avLst/>
          </a:prstGeom>
          <a:noFill/>
        </p:spPr>
        <p:txBody>
          <a:bodyPr wrap="square">
            <a:spAutoFit/>
          </a:bodyPr>
          <a:lstStyle/>
          <a:p>
            <a:pPr>
              <a:lnSpc>
                <a:spcPct val="125000"/>
              </a:lnSpc>
              <a:defRPr/>
            </a:pPr>
            <a:endParaRPr lang="zh-CN" altLang="en-US" sz="2400" dirty="0">
              <a:solidFill>
                <a:prstClr val="black"/>
              </a:solidFill>
              <a:latin typeface="黑体" panose="02010609060101010101" pitchFamily="49" charset="-122"/>
              <a:ea typeface="黑体" panose="02010609060101010101" pitchFamily="49" charset="-122"/>
            </a:endParaRPr>
          </a:p>
          <a:p>
            <a:pPr lvl="0">
              <a:lnSpc>
                <a:spcPct val="125000"/>
              </a:lnSpc>
              <a:defRPr/>
            </a:pPr>
            <a:endParaRPr lang="en-US" altLang="zh-CN" sz="2400" dirty="0">
              <a:solidFill>
                <a:prstClr val="black"/>
              </a:solidFill>
              <a:latin typeface="黑体" panose="02010609060101010101" pitchFamily="49" charset="-122"/>
              <a:ea typeface="黑体" panose="02010609060101010101" pitchFamily="49" charset="-122"/>
            </a:endParaRPr>
          </a:p>
        </p:txBody>
      </p:sp>
      <p:pic>
        <p:nvPicPr>
          <p:cNvPr id="5" name="图片 4" descr="文本&#10;&#10;AI 生成的内容可能不正确。"/>
          <p:cNvPicPr>
            <a:picLocks noChangeAspect="1"/>
          </p:cNvPicPr>
          <p:nvPr/>
        </p:nvPicPr>
        <p:blipFill>
          <a:blip r:embed="rId3">
            <a:extLst>
              <a:ext uri="{28A0092B-C50C-407E-A947-70E740481C1C}">
                <a14:useLocalDpi xmlns:a14="http://schemas.microsoft.com/office/drawing/2010/main" val="0"/>
              </a:ext>
            </a:extLst>
          </a:blip>
          <a:srcRect r="46692"/>
          <a:stretch>
            <a:fillRect/>
          </a:stretch>
        </p:blipFill>
        <p:spPr>
          <a:xfrm>
            <a:off x="522591" y="1287623"/>
            <a:ext cx="4303934" cy="4975099"/>
          </a:xfrm>
          <a:prstGeom prst="rect">
            <a:avLst/>
          </a:prstGeom>
        </p:spPr>
      </p:pic>
      <p:sp>
        <p:nvSpPr>
          <p:cNvPr id="11" name="文本框 10"/>
          <p:cNvSpPr txBox="1"/>
          <p:nvPr/>
        </p:nvSpPr>
        <p:spPr>
          <a:xfrm>
            <a:off x="5277124" y="3131023"/>
            <a:ext cx="6752821" cy="2350195"/>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在模型配置文件中</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 這兩個參數就是有關經驗回放的參數：</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dirty="0">
                <a:latin typeface="黑体" panose="02010609060101010101" pitchFamily="49" charset="-122"/>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batch_size</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 ：代表每次訓練</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rPr>
              <a:t>網絡時，從經驗池中隨機采样出多少條数据（經驗）。</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memory_capacity</a:t>
            </a:r>
            <a:r>
              <a:rPr lang="zh-CN" altLang="en-US" sz="2400" dirty="0">
                <a:latin typeface="黑体" panose="02010609060101010101" pitchFamily="49" charset="-122"/>
                <a:ea typeface="黑体" panose="02010609060101010101" pitchFamily="49" charset="-122"/>
              </a:rPr>
              <a:t>”：代表經驗池的最大容量</a:t>
            </a:r>
            <a:r>
              <a:rPr lang="zh-CN" altLang="en-US" sz="2000" dirty="0">
                <a:latin typeface="黑体" panose="02010609060101010101" pitchFamily="49" charset="-122"/>
                <a:ea typeface="黑体" panose="02010609060101010101" pitchFamily="49" charset="-122"/>
              </a:rPr>
              <a:t>。</a:t>
            </a:r>
            <a:endParaRPr lang="zh-CN" altLang="en-US" sz="2000" dirty="0"/>
          </a:p>
        </p:txBody>
      </p:sp>
      <p:sp>
        <p:nvSpPr>
          <p:cNvPr id="2" name="箭头: 右 1"/>
          <p:cNvSpPr/>
          <p:nvPr/>
        </p:nvSpPr>
        <p:spPr>
          <a:xfrm>
            <a:off x="4047095" y="4129935"/>
            <a:ext cx="1129546" cy="52238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63</a:t>
            </a:fld>
            <a:endParaRPr lang="zh-TW" altLang="en-US"/>
          </a:p>
        </p:txBody>
      </p:sp>
      <p:sp>
        <p:nvSpPr>
          <p:cNvPr id="7" name="内容占位符 6"/>
          <p:cNvSpPr>
            <a:spLocks noGrp="1"/>
          </p:cNvSpPr>
          <p:nvPr>
            <p:ph idx="13"/>
          </p:nvPr>
        </p:nvSpPr>
        <p:spPr/>
        <p:txBody>
          <a:bodyPr/>
          <a:lstStyle/>
          <a:p>
            <a:r>
              <a:rPr lang="zh-CN" altLang="en-US" dirty="0"/>
              <a:t>基於深度强化学习的自動駕駛決策模型：總結</a:t>
            </a:r>
          </a:p>
        </p:txBody>
      </p:sp>
      <p:sp>
        <p:nvSpPr>
          <p:cNvPr id="15" name="文本框 14"/>
          <p:cNvSpPr txBox="1"/>
          <p:nvPr/>
        </p:nvSpPr>
        <p:spPr>
          <a:xfrm>
            <a:off x="404402" y="1082733"/>
            <a:ext cx="11787597" cy="952184"/>
          </a:xfrm>
          <a:prstGeom prst="rect">
            <a:avLst/>
          </a:prstGeom>
          <a:noFill/>
        </p:spPr>
        <p:txBody>
          <a:bodyPr wrap="square">
            <a:spAutoFit/>
          </a:bodyPr>
          <a:lstStyle/>
          <a:p>
            <a:pPr>
              <a:lnSpc>
                <a:spcPct val="125000"/>
              </a:lnSpc>
              <a:defRPr/>
            </a:pPr>
            <a:endParaRPr lang="zh-CN" altLang="en-US" sz="2400" dirty="0">
              <a:solidFill>
                <a:prstClr val="black"/>
              </a:solidFill>
              <a:latin typeface="黑体" panose="02010609060101010101" pitchFamily="49" charset="-122"/>
              <a:ea typeface="黑体" panose="02010609060101010101" pitchFamily="49" charset="-122"/>
            </a:endParaRPr>
          </a:p>
          <a:p>
            <a:pPr lvl="0">
              <a:lnSpc>
                <a:spcPct val="125000"/>
              </a:lnSpc>
              <a:defRPr/>
            </a:pPr>
            <a:endParaRPr lang="en-US" altLang="zh-CN" sz="2400" dirty="0">
              <a:solidFill>
                <a:prstClr val="black"/>
              </a:solidFill>
              <a:latin typeface="黑体" panose="02010609060101010101" pitchFamily="49" charset="-122"/>
              <a:ea typeface="黑体" panose="02010609060101010101" pitchFamily="49" charset="-122"/>
            </a:endParaRPr>
          </a:p>
        </p:txBody>
      </p:sp>
      <p:pic>
        <p:nvPicPr>
          <p:cNvPr id="6" name="图形 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4402" y="1573252"/>
            <a:ext cx="11625543" cy="4509757"/>
          </a:xfrm>
          <a:prstGeom prst="rect">
            <a:avLst/>
          </a:prstGeom>
        </p:spPr>
      </p:pic>
      <p:sp>
        <p:nvSpPr>
          <p:cNvPr id="8" name="文本框 7"/>
          <p:cNvSpPr txBox="1"/>
          <p:nvPr/>
        </p:nvSpPr>
        <p:spPr>
          <a:xfrm>
            <a:off x="5968721" y="1573252"/>
            <a:ext cx="2733152" cy="461665"/>
          </a:xfrm>
          <a:prstGeom prst="rect">
            <a:avLst/>
          </a:prstGeom>
          <a:noFill/>
        </p:spPr>
        <p:txBody>
          <a:bodyPr wrap="square" rtlCol="0">
            <a:spAutoFit/>
          </a:bodyPr>
          <a:lstStyle/>
          <a:p>
            <a:r>
              <a:rPr lang="en-US" altLang="zh-CN" sz="2400" dirty="0">
                <a:solidFill>
                  <a:srgbClr val="FF0000"/>
                </a:solidFill>
                <a:latin typeface="Times New Roman" panose="02020603050405020304" pitchFamily="18" charset="0"/>
                <a:cs typeface="Times New Roman" panose="02020603050405020304" pitchFamily="18" charset="0"/>
              </a:rPr>
              <a:t>on-policy learning</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8422194" y="3123104"/>
            <a:ext cx="2733152" cy="461665"/>
          </a:xfrm>
          <a:prstGeom prst="rect">
            <a:avLst/>
          </a:prstGeom>
          <a:noFill/>
        </p:spPr>
        <p:txBody>
          <a:bodyPr wrap="square" rtlCol="0">
            <a:spAutoFit/>
          </a:bodyPr>
          <a:lstStyle/>
          <a:p>
            <a:r>
              <a:rPr lang="en-US" altLang="zh-CN" sz="2400" dirty="0">
                <a:solidFill>
                  <a:srgbClr val="FF0000"/>
                </a:solidFill>
                <a:latin typeface="Times New Roman" panose="02020603050405020304" pitchFamily="18" charset="0"/>
                <a:cs typeface="Times New Roman" panose="02020603050405020304" pitchFamily="18" charset="0"/>
              </a:rPr>
              <a:t>off-policy learning</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65165" y="1230970"/>
            <a:ext cx="11364780" cy="5158059"/>
          </a:xfrm>
        </p:spPr>
        <p:txBody>
          <a:bodyPr/>
          <a:lstStyle/>
          <a:p>
            <a:pPr marL="0" indent="0">
              <a:lnSpc>
                <a:spcPct val="150000"/>
              </a:lnSpc>
              <a:buNone/>
            </a:pPr>
            <a:r>
              <a:rPr lang="en-US" altLang="zh-CN" dirty="0"/>
              <a:t>3. </a:t>
            </a:r>
            <a:r>
              <a:rPr lang="zh-CN" altLang="en-US" dirty="0"/>
              <a:t>實驗任務</a:t>
            </a:r>
            <a:endParaRPr lang="en-US" altLang="zh-CN" dirty="0"/>
          </a:p>
          <a:p>
            <a:pPr lvl="3">
              <a:lnSpc>
                <a:spcPct val="300000"/>
              </a:lnSpc>
            </a:pPr>
            <a:r>
              <a:rPr lang="en-US" altLang="zh-CN" sz="2400" dirty="0">
                <a:latin typeface="黑体" panose="02010609060101010101" pitchFamily="49" charset="-122"/>
                <a:ea typeface="黑体" panose="02010609060101010101" pitchFamily="49" charset="-122"/>
              </a:rPr>
              <a:t> 3.1 </a:t>
            </a:r>
            <a:r>
              <a:rPr lang="zh-CN" altLang="en-US" sz="2400" dirty="0">
                <a:latin typeface="黑体" panose="02010609060101010101" pitchFamily="49" charset="-122"/>
                <a:ea typeface="黑体" panose="02010609060101010101" pitchFamily="49" charset="-122"/>
              </a:rPr>
              <a:t> 實驗环境安装</a:t>
            </a:r>
            <a:endParaRPr lang="en-US" altLang="zh-CN" sz="2400" dirty="0">
              <a:latin typeface="黑体" panose="02010609060101010101" pitchFamily="49" charset="-122"/>
              <a:ea typeface="黑体" panose="02010609060101010101" pitchFamily="49" charset="-122"/>
            </a:endParaRPr>
          </a:p>
          <a:p>
            <a:pPr lvl="3">
              <a:lnSpc>
                <a:spcPct val="300000"/>
              </a:lnSpc>
            </a:pPr>
            <a:r>
              <a:rPr lang="en-US" altLang="zh-CN" sz="2400" dirty="0">
                <a:latin typeface="黑体" panose="02010609060101010101" pitchFamily="49" charset="-122"/>
                <a:ea typeface="黑体" panose="02010609060101010101" pitchFamily="49" charset="-122"/>
              </a:rPr>
              <a:t> 3.2. </a:t>
            </a:r>
            <a:r>
              <a:rPr lang="zh-CN" altLang="en-US" sz="2400" dirty="0">
                <a:latin typeface="黑体" panose="02010609060101010101" pitchFamily="49" charset="-122"/>
                <a:ea typeface="黑体" panose="02010609060101010101" pitchFamily="49" charset="-122"/>
              </a:rPr>
              <a:t>运行基于规则的自动驾驶车辆</a:t>
            </a:r>
            <a:endParaRPr lang="en-US" altLang="zh-TW" sz="2400" dirty="0">
              <a:latin typeface="黑体" panose="02010609060101010101" pitchFamily="49" charset="-122"/>
              <a:ea typeface="黑体" panose="02010609060101010101" pitchFamily="49" charset="-122"/>
            </a:endParaRPr>
          </a:p>
          <a:p>
            <a:pPr lvl="3">
              <a:lnSpc>
                <a:spcPct val="300000"/>
              </a:lnSpc>
            </a:pPr>
            <a:r>
              <a:rPr lang="en-US" altLang="zh-TW" sz="2400" dirty="0">
                <a:latin typeface="黑体" panose="02010609060101010101" pitchFamily="49" charset="-122"/>
                <a:ea typeface="黑体" panose="02010609060101010101" pitchFamily="49" charset="-122"/>
              </a:rPr>
              <a:t> 3.3. </a:t>
            </a:r>
            <a:r>
              <a:rPr lang="en-US" altLang="zh-TW" sz="2400" dirty="0">
                <a:latin typeface="Times New Roman" panose="02020603050405020304" pitchFamily="18" charset="0"/>
                <a:ea typeface="黑体" panose="02010609060101010101" pitchFamily="49" charset="-122"/>
                <a:cs typeface="Times New Roman" panose="02020603050405020304" pitchFamily="18" charset="0"/>
              </a:rPr>
              <a:t>DQN</a:t>
            </a:r>
            <a:r>
              <a:rPr lang="zh-TW" altLang="en-US" sz="2400" dirty="0">
                <a:latin typeface="黑体" panose="02010609060101010101" pitchFamily="49" charset="-122"/>
                <a:ea typeface="黑体" panose="02010609060101010101" pitchFamily="49" charset="-122"/>
              </a:rPr>
              <a:t>實現匝道匯入場景下的決策問題</a:t>
            </a:r>
            <a:endParaRPr lang="en-US" altLang="zh-CN" sz="1400" dirty="0">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2D0209AD-E28C-4726-BE4E-D4239F457C7A}" type="slidenum">
              <a:rPr lang="zh-TW" altLang="en-US" smtClean="0"/>
              <a:t>64</a:t>
            </a:fld>
            <a:endParaRPr lang="zh-TW" altLang="en-US"/>
          </a:p>
        </p:txBody>
      </p:sp>
      <p:sp>
        <p:nvSpPr>
          <p:cNvPr id="2" name="矩形: 圆角 1"/>
          <p:cNvSpPr/>
          <p:nvPr/>
        </p:nvSpPr>
        <p:spPr>
          <a:xfrm>
            <a:off x="1952625" y="2514600"/>
            <a:ext cx="701040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65</a:t>
            </a:fld>
            <a:endParaRPr lang="zh-TW" altLang="en-US"/>
          </a:p>
        </p:txBody>
      </p:sp>
      <p:sp>
        <p:nvSpPr>
          <p:cNvPr id="17"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實驗環境安裝</a:t>
            </a:r>
          </a:p>
        </p:txBody>
      </p:sp>
      <p:sp>
        <p:nvSpPr>
          <p:cNvPr id="2" name="文本框 1"/>
          <p:cNvSpPr txBox="1"/>
          <p:nvPr/>
        </p:nvSpPr>
        <p:spPr>
          <a:xfrm>
            <a:off x="363232" y="1088136"/>
            <a:ext cx="10326104" cy="523220"/>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源碼下載地址</a:t>
            </a:r>
            <a:r>
              <a:rPr lang="en-US" altLang="zh-CN" sz="2800" dirty="0">
                <a:latin typeface="黑体" panose="02010609060101010101" pitchFamily="49" charset="-122"/>
                <a:ea typeface="黑体" panose="02010609060101010101" pitchFamily="49" charset="-122"/>
                <a:cs typeface="Times New Roman" panose="02020603050405020304" pitchFamily="18" charset="0"/>
              </a:rPr>
              <a:t>: </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https://github.com/Markaxiong/dqn-2025av</a:t>
            </a:r>
            <a:endParaRPr lang="en-US" altLang="zh-CN" sz="2800" dirty="0">
              <a:latin typeface="Times New Roman" panose="02020603050405020304" pitchFamily="18" charset="0"/>
              <a:cs typeface="Times New Roman" panose="02020603050405020304" pitchFamily="18" charset="0"/>
            </a:endParaRPr>
          </a:p>
        </p:txBody>
      </p:sp>
      <p:pic>
        <p:nvPicPr>
          <p:cNvPr id="5" name="图片 4" descr="图形用户界面, 文本, 应用程序, 电子邮件&#10;&#10;AI 生成的内容可能不正确。"/>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997" y="1722125"/>
            <a:ext cx="9638547" cy="4588262"/>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66</a:t>
            </a:fld>
            <a:endParaRPr lang="zh-TW" altLang="en-US"/>
          </a:p>
        </p:txBody>
      </p:sp>
      <p:sp>
        <p:nvSpPr>
          <p:cNvPr id="17"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實驗環境安裝</a:t>
            </a:r>
            <a:endParaRPr lang="zh-TW" altLang="en-US" dirty="0"/>
          </a:p>
        </p:txBody>
      </p:sp>
      <p:sp>
        <p:nvSpPr>
          <p:cNvPr id="7" name="文本框 6"/>
          <p:cNvSpPr txBox="1"/>
          <p:nvPr/>
        </p:nvSpPr>
        <p:spPr>
          <a:xfrm>
            <a:off x="244360" y="5906424"/>
            <a:ext cx="9914624"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為演示方便起見，方便尋找，請直接將此項目文件夾解壓縮至桌面</a:t>
            </a:r>
          </a:p>
        </p:txBody>
      </p:sp>
      <p:pic>
        <p:nvPicPr>
          <p:cNvPr id="9" name="图片 8" descr="图形用户界面, 文本, 应用程序&#10;&#10;AI 生成的内容可能不正确。"/>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232" y="1287891"/>
            <a:ext cx="9137384" cy="4463686"/>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67</a:t>
            </a:fld>
            <a:endParaRPr lang="zh-TW" altLang="en-US"/>
          </a:p>
        </p:txBody>
      </p:sp>
      <p:sp>
        <p:nvSpPr>
          <p:cNvPr id="2" name="文本框 1"/>
          <p:cNvSpPr txBox="1"/>
          <p:nvPr/>
        </p:nvSpPr>
        <p:spPr>
          <a:xfrm>
            <a:off x="429768" y="995125"/>
            <a:ext cx="8028432" cy="1754326"/>
          </a:xfrm>
          <a:prstGeom prst="rect">
            <a:avLst/>
          </a:prstGeom>
          <a:noFill/>
        </p:spPr>
        <p:txBody>
          <a:bodyPr wrap="square" rtlCol="0">
            <a:spAutoFit/>
          </a:bodyPr>
          <a:lstStyle/>
          <a:p>
            <a:pPr marL="342900" indent="-34290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在</a:t>
            </a:r>
            <a:r>
              <a:rPr lang="en-US" altLang="zh-CN" sz="2400" dirty="0">
                <a:latin typeface="黑体" panose="02010609060101010101" pitchFamily="49" charset="-122"/>
                <a:ea typeface="黑体" panose="02010609060101010101" pitchFamily="49" charset="-122"/>
              </a:rPr>
              <a:t>Anaconda Prompt</a:t>
            </a:r>
            <a:r>
              <a:rPr lang="zh-CN" altLang="en-US" sz="2400" dirty="0">
                <a:latin typeface="黑体" panose="02010609060101010101" pitchFamily="49" charset="-122"/>
                <a:ea typeface="黑体" panose="02010609060101010101" pitchFamily="49" charset="-122"/>
              </a:rPr>
              <a:t>中導航到桌面的項目文件夾</a:t>
            </a:r>
            <a:r>
              <a:rPr lang="en-US" altLang="zh-CN" sz="2400" dirty="0">
                <a:latin typeface="黑体" panose="02010609060101010101" pitchFamily="49" charset="-122"/>
                <a:ea typeface="黑体" panose="02010609060101010101" pitchFamily="49" charset="-122"/>
              </a:rPr>
              <a:t>: </a:t>
            </a:r>
          </a:p>
          <a:p>
            <a:pPr>
              <a:lnSpc>
                <a:spcPct val="125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cd </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folder_name</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打開一個文件夾</a:t>
            </a:r>
            <a:r>
              <a:rPr lang="en-US" altLang="zh-CN" sz="2400" dirty="0">
                <a:latin typeface="黑体" panose="02010609060101010101" pitchFamily="49" charset="-122"/>
                <a:ea typeface="黑体" panose="02010609060101010101" pitchFamily="49" charset="-122"/>
              </a:rPr>
              <a:t>) </a:t>
            </a:r>
          </a:p>
          <a:p>
            <a:pPr>
              <a:lnSpc>
                <a:spcPct val="125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cd ..(</a:t>
            </a:r>
            <a:r>
              <a:rPr lang="zh-CN" altLang="en-US" sz="2400" dirty="0">
                <a:latin typeface="黑体" panose="02010609060101010101" pitchFamily="49" charset="-122"/>
                <a:ea typeface="黑体" panose="02010609060101010101" pitchFamily="49" charset="-122"/>
              </a:rPr>
              <a:t>退回上一層文件夾</a:t>
            </a:r>
            <a:r>
              <a:rPr lang="en-US" altLang="zh-CN" sz="2400" dirty="0">
                <a:latin typeface="黑体" panose="02010609060101010101" pitchFamily="49" charset="-122"/>
                <a:ea typeface="黑体" panose="02010609060101010101" pitchFamily="49" charset="-122"/>
              </a:rPr>
              <a:t>)</a:t>
            </a:r>
          </a:p>
          <a:p>
            <a:endParaRPr lang="zh-CN" altLang="en-US" dirty="0"/>
          </a:p>
        </p:txBody>
      </p:sp>
      <p:pic>
        <p:nvPicPr>
          <p:cNvPr id="5" name="图片 4" descr="图形用户界面, 文本, 应用程序&#10;&#10;AI 生成的内容可能不正确。"/>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768" y="2584859"/>
            <a:ext cx="10664542" cy="3651349"/>
          </a:xfrm>
          <a:prstGeom prst="rect">
            <a:avLst/>
          </a:prstGeom>
        </p:spPr>
      </p:pic>
      <p:sp>
        <p:nvSpPr>
          <p:cNvPr id="6"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實驗環境安裝</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68</a:t>
            </a:fld>
            <a:endParaRPr lang="zh-TW" altLang="en-US"/>
          </a:p>
        </p:txBody>
      </p:sp>
      <p:sp>
        <p:nvSpPr>
          <p:cNvPr id="6"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實驗環境安裝</a:t>
            </a:r>
          </a:p>
        </p:txBody>
      </p:sp>
      <p:sp>
        <p:nvSpPr>
          <p:cNvPr id="4" name="文本框 3"/>
          <p:cNvSpPr txBox="1"/>
          <p:nvPr/>
        </p:nvSpPr>
        <p:spPr>
          <a:xfrm>
            <a:off x="457200" y="1042416"/>
            <a:ext cx="8997696" cy="5078313"/>
          </a:xfrm>
          <a:prstGeom prst="rect">
            <a:avLst/>
          </a:prstGeom>
          <a:noFill/>
        </p:spPr>
        <p:txBody>
          <a:bodyPr wrap="square" rtlCol="0">
            <a:spAutoFit/>
          </a:bodyPr>
          <a:lstStyle/>
          <a:p>
            <a:pPr>
              <a:lnSpc>
                <a:spcPct val="150000"/>
              </a:lnSpc>
            </a:pPr>
            <a:r>
              <a:rPr lang="zh-CN" altLang="en-US" sz="2400" dirty="0">
                <a:latin typeface="黑体" panose="02010609060101010101" pitchFamily="49" charset="-122"/>
                <a:ea typeface="黑体" panose="02010609060101010101" pitchFamily="49" charset="-122"/>
              </a:rPr>
              <a:t>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Anaconda Prompt</a:t>
            </a:r>
            <a:r>
              <a:rPr lang="zh-CN" altLang="en-US" sz="2400" dirty="0">
                <a:latin typeface="黑体" panose="02010609060101010101" pitchFamily="49" charset="-122"/>
                <a:ea typeface="黑体" panose="02010609060101010101" pitchFamily="49" charset="-122"/>
              </a:rPr>
              <a:t>中</a:t>
            </a:r>
            <a:endParaRPr lang="en-US" altLang="zh-CN" sz="2400" dirty="0">
              <a:latin typeface="黑体" panose="02010609060101010101" pitchFamily="49" charset="-122"/>
              <a:ea typeface="黑体" panose="02010609060101010101" pitchFamily="49" charset="-122"/>
            </a:endParaRPr>
          </a:p>
          <a:p>
            <a:pPr>
              <a:lnSpc>
                <a:spcPct val="150000"/>
              </a:lnSpc>
            </a:pPr>
            <a:r>
              <a:rPr lang="zh-CN" altLang="en-US" sz="2400" dirty="0">
                <a:latin typeface="黑体" panose="02010609060101010101" pitchFamily="49" charset="-122"/>
                <a:ea typeface="黑体" panose="02010609060101010101" pitchFamily="49" charset="-122"/>
              </a:rPr>
              <a:t>創建一個新環境：</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conda</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create -n </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dqn_env</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python=3.9</a:t>
            </a:r>
          </a:p>
          <a:p>
            <a:pPr>
              <a:lnSpc>
                <a:spcPct val="150000"/>
              </a:lnSpc>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2400" b="1" dirty="0">
                <a:latin typeface="黑体" panose="02010609060101010101" pitchFamily="49" charset="-122"/>
                <a:ea typeface="黑体" panose="02010609060101010101" pitchFamily="49" charset="-122"/>
              </a:rPr>
              <a:t>激活创建的虚拟环境：</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conda</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activate </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dqn_env</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en-US" altLang="zh-CN" sz="2400" b="1" dirty="0">
              <a:latin typeface="黑体" panose="02010609060101010101" pitchFamily="49" charset="-122"/>
              <a:ea typeface="黑体" panose="02010609060101010101" pitchFamily="49" charset="-122"/>
            </a:endParaRPr>
          </a:p>
          <a:p>
            <a:pPr>
              <a:lnSpc>
                <a:spcPct val="150000"/>
              </a:lnSpc>
            </a:pPr>
            <a:endParaRPr lang="en-US" altLang="zh-CN" sz="2400" b="1" dirty="0">
              <a:latin typeface="黑体" panose="02010609060101010101" pitchFamily="49" charset="-122"/>
              <a:ea typeface="黑体" panose="02010609060101010101" pitchFamily="49" charset="-122"/>
            </a:endParaRPr>
          </a:p>
          <a:p>
            <a:pPr>
              <a:lnSpc>
                <a:spcPct val="150000"/>
              </a:lnSpc>
            </a:pPr>
            <a:r>
              <a:rPr lang="zh-CN" altLang="en-US" sz="2400" b="1" dirty="0">
                <a:latin typeface="黑体" panose="02010609060101010101" pitchFamily="49" charset="-122"/>
                <a:ea typeface="黑体" panose="02010609060101010101" pitchFamily="49" charset="-122"/>
              </a:rPr>
              <a:t>安装环境需要的所有依赖</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pip install -r requirements.txt</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dirty="0"/>
          </a:p>
          <a:p>
            <a:endParaRPr lang="zh-CN" altLang="en-US" b="1" dirty="0"/>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802" y="2253388"/>
            <a:ext cx="11502143" cy="487457"/>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802" y="3312790"/>
            <a:ext cx="11502143" cy="1515504"/>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802" y="5598028"/>
            <a:ext cx="11502143" cy="522701"/>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69</a:t>
            </a:fld>
            <a:endParaRPr lang="zh-TW" altLang="en-US"/>
          </a:p>
        </p:txBody>
      </p:sp>
      <p:sp>
        <p:nvSpPr>
          <p:cNvPr id="6"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實驗環境安裝</a:t>
            </a:r>
          </a:p>
        </p:txBody>
      </p:sp>
      <p:pic>
        <p:nvPicPr>
          <p:cNvPr id="2" name="图片 1"/>
          <p:cNvPicPr>
            <a:picLocks noChangeAspect="1"/>
          </p:cNvPicPr>
          <p:nvPr/>
        </p:nvPicPr>
        <p:blipFill>
          <a:blip r:embed="rId2"/>
          <a:stretch>
            <a:fillRect/>
          </a:stretch>
        </p:blipFill>
        <p:spPr>
          <a:xfrm>
            <a:off x="363232" y="977367"/>
            <a:ext cx="7089128" cy="5447165"/>
          </a:xfrm>
          <a:prstGeom prst="rect">
            <a:avLst/>
          </a:prstGeom>
        </p:spPr>
      </p:pic>
      <p:sp>
        <p:nvSpPr>
          <p:cNvPr id="5" name="文本框 4"/>
          <p:cNvSpPr txBox="1"/>
          <p:nvPr/>
        </p:nvSpPr>
        <p:spPr>
          <a:xfrm>
            <a:off x="5596128" y="2093976"/>
            <a:ext cx="5285232" cy="952184"/>
          </a:xfrm>
          <a:prstGeom prst="rect">
            <a:avLst/>
          </a:prstGeom>
          <a:noFill/>
        </p:spPr>
        <p:txBody>
          <a:bodyPr wrap="square" rtlCol="0">
            <a:spAutoFit/>
          </a:bodyPr>
          <a:lstStyle/>
          <a:p>
            <a:pPr>
              <a:lnSpc>
                <a:spcPct val="125000"/>
              </a:lnSpc>
            </a:pPr>
            <a:r>
              <a:rPr lang="zh-CN" altLang="en-US" sz="2400" dirty="0">
                <a:solidFill>
                  <a:srgbClr val="FF0000"/>
                </a:solidFill>
                <a:latin typeface="黑体" panose="02010609060101010101" pitchFamily="49" charset="-122"/>
                <a:ea typeface="黑体" panose="02010609060101010101" pitchFamily="49" charset="-122"/>
              </a:rPr>
              <a:t>该</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requirement.txt</a:t>
            </a:r>
            <a:r>
              <a:rPr lang="zh-CN" altLang="en-US" sz="2400" dirty="0">
                <a:solidFill>
                  <a:srgbClr val="FF0000"/>
                </a:solidFill>
                <a:latin typeface="黑体" panose="02010609060101010101" pitchFamily="49" charset="-122"/>
                <a:ea typeface="黑体" panose="02010609060101010101" pitchFamily="49" charset="-122"/>
              </a:rPr>
              <a:t>文件已包含所有运行项目所需的前置依赖</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3"/>
          <a:stretch>
            <a:fillRect/>
          </a:stretch>
        </p:blipFill>
        <p:spPr>
          <a:xfrm>
            <a:off x="6231144" y="3733801"/>
            <a:ext cx="5540169" cy="2739144"/>
          </a:xfrm>
          <a:prstGeom prst="rect">
            <a:avLst/>
          </a:prstGeom>
        </p:spPr>
      </p:pic>
      <p:sp>
        <p:nvSpPr>
          <p:cNvPr id="6" name="内容占位符 5"/>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2" name="内容占位符 6"/>
          <p:cNvSpPr>
            <a:spLocks noGrp="1"/>
          </p:cNvSpPr>
          <p:nvPr>
            <p:ph idx="13"/>
          </p:nvPr>
        </p:nvSpPr>
        <p:spPr>
          <a:xfrm>
            <a:off x="406400" y="582613"/>
            <a:ext cx="11364913" cy="487362"/>
          </a:xfrm>
        </p:spPr>
        <p:txBody>
          <a:bodyPr/>
          <a:lstStyle/>
          <a:p>
            <a:r>
              <a:rPr lang="zh-TW" altLang="en-US" dirty="0"/>
              <a:t>規則 </a:t>
            </a:r>
            <a:r>
              <a:rPr lang="en-US" altLang="zh-CN" dirty="0"/>
              <a:t>vs </a:t>
            </a:r>
            <a:r>
              <a:rPr lang="zh-TW" altLang="en-US" dirty="0"/>
              <a:t>學習</a:t>
            </a:r>
            <a:endParaRPr lang="zh-CN" altLang="en-US" dirty="0"/>
          </a:p>
        </p:txBody>
      </p:sp>
      <p:sp>
        <p:nvSpPr>
          <p:cNvPr id="4" name="文本框 3"/>
          <p:cNvSpPr txBox="1"/>
          <p:nvPr/>
        </p:nvSpPr>
        <p:spPr>
          <a:xfrm>
            <a:off x="406400" y="1140849"/>
            <a:ext cx="9290050" cy="506998"/>
          </a:xfrm>
          <a:prstGeom prst="rect">
            <a:avLst/>
          </a:prstGeom>
          <a:noFill/>
        </p:spPr>
        <p:txBody>
          <a:bodyPr wrap="square">
            <a:spAutoFit/>
          </a:bodyPr>
          <a:lstStyle/>
          <a:p>
            <a:pPr>
              <a:lnSpc>
                <a:spcPct val="125000"/>
              </a:lnSpc>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基於規則的的決策模型相比于學習方法有什麽優點？</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p:cNvSpPr txBox="1"/>
          <p:nvPr/>
        </p:nvSpPr>
        <p:spPr>
          <a:xfrm>
            <a:off x="420444" y="1647847"/>
            <a:ext cx="11655292" cy="2430602"/>
          </a:xfrm>
          <a:prstGeom prst="rect">
            <a:avLst/>
          </a:prstGeom>
          <a:noFill/>
        </p:spPr>
        <p:txBody>
          <a:bodyPr wrap="square">
            <a:spAutoFit/>
          </a:bodyPr>
          <a:lstStyle/>
          <a:p>
            <a:pPr marL="457200" indent="-457200">
              <a:lnSpc>
                <a:spcPct val="125000"/>
              </a:lnSpc>
              <a:spcAft>
                <a:spcPts val="600"/>
              </a:spcAft>
              <a:buAutoNum type="arabicParenBoth"/>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建模相對簡單，規則易編寫，實時性好，對計算資源要求低 </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nSpc>
                <a:spcPct val="125000"/>
              </a:lnSpc>
              <a:spcAft>
                <a:spcPts val="600"/>
              </a:spcAft>
              <a:buAutoNum type="arabicParenBoth"/>
            </a:pP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具有可解釋性</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基於學習的決策方法能在多數情況下表現良好，可一旦出現了意外撞車，很難回溯是模型中哪部分出錯導致了事故。但基於規則的模型意味着每个决策都有明确的逻辑依据，易于理解和回溯。如果发生意外或事故，能够清楚地知道是哪條规则导致了危險的决策。</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AutoShape 2" descr="爆火的端到端如何加速智驾落地？ - OFweek人工智能网"/>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AutoShape 4" descr="神经网络(Neural Network) 初探« Qubic's Website"/>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4" name="图片 13" descr="形状&#10;&#10;AI 生成的内容可能不正确。"/>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711" y="4141712"/>
            <a:ext cx="5446437" cy="2331233"/>
          </a:xfrm>
          <a:prstGeom prst="rect">
            <a:avLst/>
          </a:prstGeom>
        </p:spPr>
      </p:pic>
      <p:sp>
        <p:nvSpPr>
          <p:cNvPr id="17" name="矩形: 圆角 16"/>
          <p:cNvSpPr/>
          <p:nvPr/>
        </p:nvSpPr>
        <p:spPr>
          <a:xfrm>
            <a:off x="10893119" y="4387798"/>
            <a:ext cx="846170" cy="32101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p:cNvSpPr/>
          <p:nvPr/>
        </p:nvSpPr>
        <p:spPr>
          <a:xfrm>
            <a:off x="7098490" y="4330560"/>
            <a:ext cx="846170" cy="43549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65165" y="1230970"/>
            <a:ext cx="11364780" cy="5158059"/>
          </a:xfrm>
        </p:spPr>
        <p:txBody>
          <a:bodyPr/>
          <a:lstStyle/>
          <a:p>
            <a:pPr marL="0" indent="0">
              <a:lnSpc>
                <a:spcPct val="150000"/>
              </a:lnSpc>
              <a:buNone/>
            </a:pPr>
            <a:r>
              <a:rPr lang="en-US" altLang="zh-CN" dirty="0"/>
              <a:t>3. </a:t>
            </a:r>
            <a:r>
              <a:rPr lang="zh-CN" altLang="en-US" dirty="0"/>
              <a:t>實驗任務</a:t>
            </a:r>
            <a:endParaRPr lang="en-US" altLang="zh-CN" dirty="0"/>
          </a:p>
          <a:p>
            <a:pPr lvl="3">
              <a:lnSpc>
                <a:spcPct val="300000"/>
              </a:lnSpc>
            </a:pPr>
            <a:r>
              <a:rPr lang="en-US" altLang="zh-CN" sz="2400" dirty="0">
                <a:latin typeface="黑体" panose="02010609060101010101" pitchFamily="49" charset="-122"/>
                <a:ea typeface="黑体" panose="02010609060101010101" pitchFamily="49" charset="-122"/>
              </a:rPr>
              <a:t> 3.1 </a:t>
            </a:r>
            <a:r>
              <a:rPr lang="zh-CN" altLang="en-US" sz="2400" dirty="0">
                <a:latin typeface="黑体" panose="02010609060101010101" pitchFamily="49" charset="-122"/>
                <a:ea typeface="黑体" panose="02010609060101010101" pitchFamily="49" charset="-122"/>
              </a:rPr>
              <a:t> 實驗环境安装</a:t>
            </a:r>
            <a:endParaRPr lang="en-US" altLang="zh-CN" sz="2400" dirty="0">
              <a:latin typeface="黑体" panose="02010609060101010101" pitchFamily="49" charset="-122"/>
              <a:ea typeface="黑体" panose="02010609060101010101" pitchFamily="49" charset="-122"/>
            </a:endParaRPr>
          </a:p>
          <a:p>
            <a:pPr lvl="3">
              <a:lnSpc>
                <a:spcPct val="300000"/>
              </a:lnSpc>
            </a:pPr>
            <a:r>
              <a:rPr lang="en-US" altLang="zh-CN" sz="2400" dirty="0">
                <a:latin typeface="黑体" panose="02010609060101010101" pitchFamily="49" charset="-122"/>
                <a:ea typeface="黑体" panose="02010609060101010101" pitchFamily="49" charset="-122"/>
              </a:rPr>
              <a:t> 3.2. </a:t>
            </a:r>
            <a:r>
              <a:rPr lang="zh-CN" altLang="en-US" sz="2400" dirty="0">
                <a:latin typeface="黑体" panose="02010609060101010101" pitchFamily="49" charset="-122"/>
                <a:ea typeface="黑体" panose="02010609060101010101" pitchFamily="49" charset="-122"/>
              </a:rPr>
              <a:t>运行基于规则的自动驾驶车辆</a:t>
            </a:r>
            <a:endParaRPr lang="en-US" altLang="zh-TW" sz="2400" dirty="0">
              <a:latin typeface="黑体" panose="02010609060101010101" pitchFamily="49" charset="-122"/>
              <a:ea typeface="黑体" panose="02010609060101010101" pitchFamily="49" charset="-122"/>
            </a:endParaRPr>
          </a:p>
          <a:p>
            <a:pPr lvl="3">
              <a:lnSpc>
                <a:spcPct val="300000"/>
              </a:lnSpc>
            </a:pPr>
            <a:r>
              <a:rPr lang="en-US" altLang="zh-TW" sz="2400" dirty="0">
                <a:latin typeface="黑体" panose="02010609060101010101" pitchFamily="49" charset="-122"/>
                <a:ea typeface="黑体" panose="02010609060101010101" pitchFamily="49" charset="-122"/>
              </a:rPr>
              <a:t> 3.3. </a:t>
            </a:r>
            <a:r>
              <a:rPr lang="en-US" altLang="zh-TW" sz="2400" dirty="0">
                <a:latin typeface="Times New Roman" panose="02020603050405020304" pitchFamily="18" charset="0"/>
                <a:ea typeface="黑体" panose="02010609060101010101" pitchFamily="49" charset="-122"/>
                <a:cs typeface="Times New Roman" panose="02020603050405020304" pitchFamily="18" charset="0"/>
              </a:rPr>
              <a:t>DQN</a:t>
            </a:r>
            <a:r>
              <a:rPr lang="zh-TW" altLang="en-US" sz="2400" dirty="0">
                <a:latin typeface="黑体" panose="02010609060101010101" pitchFamily="49" charset="-122"/>
                <a:ea typeface="黑体" panose="02010609060101010101" pitchFamily="49" charset="-122"/>
              </a:rPr>
              <a:t>實現匝道匯入場景下的決策問題</a:t>
            </a:r>
            <a:endParaRPr lang="en-US" altLang="zh-CN" sz="1400" dirty="0">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2D0209AD-E28C-4726-BE4E-D4239F457C7A}" type="slidenum">
              <a:rPr lang="zh-TW" altLang="en-US" smtClean="0"/>
              <a:t>70</a:t>
            </a:fld>
            <a:endParaRPr lang="zh-TW" altLang="en-US"/>
          </a:p>
        </p:txBody>
      </p:sp>
      <p:sp>
        <p:nvSpPr>
          <p:cNvPr id="2" name="矩形: 圆角 1"/>
          <p:cNvSpPr/>
          <p:nvPr/>
        </p:nvSpPr>
        <p:spPr>
          <a:xfrm>
            <a:off x="1989201" y="3685032"/>
            <a:ext cx="701040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71</a:t>
            </a:fld>
            <a:endParaRPr lang="zh-TW" altLang="en-US"/>
          </a:p>
        </p:txBody>
      </p:sp>
      <p:sp>
        <p:nvSpPr>
          <p:cNvPr id="17"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實驗任務：</a:t>
            </a:r>
            <a:r>
              <a:rPr lang="zh-TW" altLang="en-US" dirty="0"/>
              <a:t>運行基於規則的自動駕駛車輛</a:t>
            </a:r>
            <a:endParaRPr lang="zh-CN" altLang="en-US" dirty="0"/>
          </a:p>
        </p:txBody>
      </p:sp>
      <p:sp>
        <p:nvSpPr>
          <p:cNvPr id="8" name="文本框 7"/>
          <p:cNvSpPr txBox="1"/>
          <p:nvPr/>
        </p:nvSpPr>
        <p:spPr>
          <a:xfrm>
            <a:off x="363229" y="1117903"/>
            <a:ext cx="11828769" cy="952184"/>
          </a:xfrm>
          <a:prstGeom prst="rect">
            <a:avLst/>
          </a:prstGeom>
          <a:noFill/>
        </p:spPr>
        <p:txBody>
          <a:bodyPr wrap="square" rtlCol="0">
            <a:spAutoFit/>
          </a:bodyPr>
          <a:lstStyle/>
          <a:p>
            <a:pPr>
              <a:lnSpc>
                <a:spcPct val="125000"/>
              </a:lnSpc>
            </a:pPr>
            <a:r>
              <a:rPr lang="zh-CN" altLang="en-US" sz="2400" dirty="0">
                <a:solidFill>
                  <a:schemeClr val="accent1">
                    <a:lumMod val="75000"/>
                  </a:schemeClr>
                </a:solidFill>
                <a:latin typeface="黑体" panose="02010609060101010101" pitchFamily="49" charset="-122"/>
                <a:ea typeface="黑体" panose="02010609060101010101" pitchFamily="49" charset="-122"/>
                <a:cs typeface="Times New Roman" panose="02020603050405020304" pitchFamily="18" charset="0"/>
              </a:rPr>
              <a:t>在等待</a:t>
            </a:r>
            <a:r>
              <a:rPr lang="en-US" altLang="zh-CN" sz="2400"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DQN</a:t>
            </a:r>
            <a:r>
              <a:rPr lang="zh-CN" altLang="en-US" sz="2400" dirty="0">
                <a:solidFill>
                  <a:schemeClr val="accent1">
                    <a:lumMod val="75000"/>
                  </a:schemeClr>
                </a:solidFill>
                <a:latin typeface="黑体" panose="02010609060101010101" pitchFamily="49" charset="-122"/>
                <a:ea typeface="黑体" panose="02010609060101010101" pitchFamily="49" charset="-122"/>
                <a:cs typeface="Times New Roman" panose="02020603050405020304" pitchFamily="18" charset="0"/>
              </a:rPr>
              <a:t>訓練期間可以嘗試運行基於規則的自動駕駛車輛，同学们甚至可以自行根據對任務的理解，更改一些規則。</a:t>
            </a:r>
            <a:endParaRPr lang="en-US" altLang="zh-CN" sz="2400" dirty="0">
              <a:solidFill>
                <a:schemeClr val="accent1">
                  <a:lumMod val="75000"/>
                </a:schemeClr>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9" name="文本框 8"/>
          <p:cNvSpPr txBox="1"/>
          <p:nvPr/>
        </p:nvSpPr>
        <p:spPr>
          <a:xfrm>
            <a:off x="363229" y="3180361"/>
            <a:ext cx="11551680" cy="1430328"/>
          </a:xfrm>
          <a:prstGeom prst="rect">
            <a:avLst/>
          </a:prstGeom>
          <a:noFill/>
        </p:spPr>
        <p:txBody>
          <a:bodyPr wrap="square">
            <a:spAutoFit/>
          </a:bodyPr>
          <a:lstStyle/>
          <a:p>
            <a:pPr>
              <a:lnSpc>
                <a:spcPct val="125000"/>
              </a:lnSpc>
            </a:pPr>
            <a:r>
              <a:rPr lang="zh-CN" altLang="en-US" sz="2400" b="1" dirty="0">
                <a:latin typeface="黑体" panose="02010609060101010101" pitchFamily="49" charset="-122"/>
                <a:ea typeface="黑体" panose="02010609060101010101" pitchFamily="49" charset="-122"/>
              </a:rPr>
              <a:t>如何更改規則？</a:t>
            </a:r>
            <a:r>
              <a:rPr lang="zh-CN" altLang="en-US" sz="2400" dirty="0">
                <a:latin typeface="黑体" panose="02010609060101010101" pitchFamily="49" charset="-122"/>
                <a:ea typeface="黑体" panose="02010609060101010101" pitchFamily="49" charset="-122"/>
              </a:rPr>
              <a:t>更改</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RuleBasedVehicle</a:t>
            </a:r>
            <a:r>
              <a:rPr lang="zh-CN" altLang="en-US" sz="2400" dirty="0">
                <a:latin typeface="黑体" panose="02010609060101010101" pitchFamily="49" charset="-122"/>
                <a:ea typeface="黑体" panose="02010609060101010101" pitchFamily="49" charset="-122"/>
              </a:rPr>
              <a:t>内置規則的部分在路徑</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dqn_2025av/</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highway_env/vehicle</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下的</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behavior.py</a:t>
            </a:r>
            <a:r>
              <a:rPr lang="zh-CN" altLang="en-US" sz="2400" dirty="0">
                <a:latin typeface="黑体" panose="02010609060101010101" pitchFamily="49" charset="-122"/>
                <a:ea typeface="黑体" panose="02010609060101010101" pitchFamily="49" charset="-122"/>
              </a:rPr>
              <a:t>文件中。</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包括</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IDM,</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LinearVehicle</a:t>
            </a:r>
            <a:r>
              <a:rPr lang="zh-CN" altLang="en-US" sz="2400" dirty="0">
                <a:latin typeface="黑体" panose="02010609060101010101" pitchFamily="49" charset="-122"/>
                <a:ea typeface="黑体" panose="02010609060101010101" pitchFamily="49" charset="-122"/>
              </a:rPr>
              <a:t>的行爲也可在此處更改</a:t>
            </a:r>
            <a:r>
              <a:rPr lang="en-US" altLang="zh-CN"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sp>
        <p:nvSpPr>
          <p:cNvPr id="10" name="文本框 9"/>
          <p:cNvSpPr txBox="1"/>
          <p:nvPr/>
        </p:nvSpPr>
        <p:spPr>
          <a:xfrm>
            <a:off x="363229" y="2272558"/>
            <a:ext cx="11828769" cy="83099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運行方式：</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python experiments.py evaluate configs/MergeEnv/env_rule.json --test --episodes=20</a:t>
            </a:r>
            <a:endParaRPr lang="zh-CN" altLang="en-US" sz="2400"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2"/>
          <a:stretch>
            <a:fillRect/>
          </a:stretch>
        </p:blipFill>
        <p:spPr>
          <a:xfrm>
            <a:off x="446275" y="4700981"/>
            <a:ext cx="5468113" cy="1667108"/>
          </a:xfrm>
          <a:prstGeom prst="rect">
            <a:avLst/>
          </a:prstGeom>
        </p:spPr>
      </p:pic>
      <p:sp>
        <p:nvSpPr>
          <p:cNvPr id="12" name="文本框 11"/>
          <p:cNvSpPr txBox="1"/>
          <p:nvPr/>
        </p:nvSpPr>
        <p:spPr>
          <a:xfrm>
            <a:off x="6139069" y="4609607"/>
            <a:ext cx="4593063" cy="461665"/>
          </a:xfrm>
          <a:prstGeom prst="rect">
            <a:avLst/>
          </a:prstGeom>
          <a:noFill/>
        </p:spPr>
        <p:txBody>
          <a:bodyPr wrap="square" rtlCol="0">
            <a:spAutoFit/>
          </a:bodyPr>
          <a:lstStyle/>
          <a:p>
            <a:r>
              <a:rPr lang="zh-CN" altLang="en-US" sz="2400" dirty="0">
                <a:solidFill>
                  <a:srgbClr val="7030A0"/>
                </a:solidFill>
                <a:latin typeface="黑体" panose="02010609060101010101" pitchFamily="49" charset="-122"/>
                <a:ea typeface="黑体" panose="02010609060101010101" pitchFamily="49" charset="-122"/>
              </a:rPr>
              <a:t>紫色</a:t>
            </a:r>
            <a:r>
              <a:rPr lang="zh-CN" altLang="en-US" sz="2400" dirty="0">
                <a:latin typeface="黑体" panose="02010609060101010101" pitchFamily="49" charset="-122"/>
                <a:ea typeface="黑体" panose="02010609060101010101" pitchFamily="49" charset="-122"/>
              </a:rPr>
              <a:t>：基於規則的自動駕駛車輛</a:t>
            </a:r>
          </a:p>
        </p:txBody>
      </p:sp>
      <p:cxnSp>
        <p:nvCxnSpPr>
          <p:cNvPr id="16" name="直接连接符 15"/>
          <p:cNvCxnSpPr/>
          <p:nvPr/>
        </p:nvCxnSpPr>
        <p:spPr>
          <a:xfrm>
            <a:off x="6735676" y="3084041"/>
            <a:ext cx="238298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139069" y="5264005"/>
            <a:ext cx="5933945" cy="952184"/>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在工作目录的</a:t>
            </a:r>
            <a:r>
              <a:rPr lang="en-US" altLang="zh-CN" sz="2400" dirty="0">
                <a:latin typeface="黑体" panose="02010609060101010101" pitchFamily="49" charset="-122"/>
                <a:ea typeface="黑体" panose="02010609060101010101" pitchFamily="49" charset="-122"/>
              </a:rPr>
              <a:t>out\MergeEnv\</a:t>
            </a:r>
            <a:r>
              <a:rPr lang="en-US" altLang="zh-CN" sz="2400" dirty="0" err="1">
                <a:latin typeface="黑体" panose="02010609060101010101" pitchFamily="49" charset="-122"/>
                <a:ea typeface="黑体" panose="02010609060101010101" pitchFamily="49" charset="-122"/>
              </a:rPr>
              <a:t>RuleBased</a:t>
            </a:r>
            <a:r>
              <a:rPr lang="zh-CN" altLang="en-US" sz="2400" dirty="0">
                <a:latin typeface="黑体" panose="02010609060101010101" pitchFamily="49" charset="-122"/>
                <a:ea typeface="黑体" panose="02010609060101010101" pitchFamily="49" charset="-122"/>
              </a:rPr>
              <a:t>中可以找到运行相关的渲染视频</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72</a:t>
            </a:fld>
            <a:endParaRPr lang="zh-TW" altLang="en-US"/>
          </a:p>
        </p:txBody>
      </p:sp>
      <p:sp>
        <p:nvSpPr>
          <p:cNvPr id="17"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實驗任務：</a:t>
            </a:r>
            <a:r>
              <a:rPr lang="zh-TW" altLang="en-US" dirty="0"/>
              <a:t>運行基於規則的自動駕駛車輛</a:t>
            </a:r>
            <a:endParaRPr lang="zh-CN" altLang="en-US" dirty="0"/>
          </a:p>
        </p:txBody>
      </p:sp>
      <p:pic>
        <p:nvPicPr>
          <p:cNvPr id="4" name="图片 3"/>
          <p:cNvPicPr>
            <a:picLocks noChangeAspect="1"/>
          </p:cNvPicPr>
          <p:nvPr/>
        </p:nvPicPr>
        <p:blipFill>
          <a:blip r:embed="rId2"/>
          <a:stretch>
            <a:fillRect/>
          </a:stretch>
        </p:blipFill>
        <p:spPr>
          <a:xfrm>
            <a:off x="431997" y="1140643"/>
            <a:ext cx="11364781" cy="5436682"/>
          </a:xfrm>
          <a:prstGeom prst="rect">
            <a:avLst/>
          </a:prstGeom>
        </p:spPr>
      </p:pic>
      <p:sp>
        <p:nvSpPr>
          <p:cNvPr id="5" name="矩形: 圆角 4"/>
          <p:cNvSpPr/>
          <p:nvPr/>
        </p:nvSpPr>
        <p:spPr>
          <a:xfrm>
            <a:off x="5203595" y="5354425"/>
            <a:ext cx="2007910" cy="22624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665165" y="1230970"/>
            <a:ext cx="11364780" cy="5158059"/>
          </a:xfrm>
        </p:spPr>
        <p:txBody>
          <a:bodyPr/>
          <a:lstStyle/>
          <a:p>
            <a:pPr marL="0" indent="0">
              <a:lnSpc>
                <a:spcPct val="150000"/>
              </a:lnSpc>
              <a:buNone/>
            </a:pPr>
            <a:r>
              <a:rPr lang="en-US" altLang="zh-CN" dirty="0"/>
              <a:t>3. </a:t>
            </a:r>
            <a:r>
              <a:rPr lang="zh-CN" altLang="en-US" dirty="0"/>
              <a:t>實驗任務</a:t>
            </a:r>
            <a:endParaRPr lang="en-US" altLang="zh-CN" dirty="0"/>
          </a:p>
          <a:p>
            <a:pPr lvl="3">
              <a:lnSpc>
                <a:spcPct val="300000"/>
              </a:lnSpc>
            </a:pPr>
            <a:r>
              <a:rPr lang="en-US" altLang="zh-CN" sz="2400" dirty="0">
                <a:latin typeface="黑体" panose="02010609060101010101" pitchFamily="49" charset="-122"/>
                <a:ea typeface="黑体" panose="02010609060101010101" pitchFamily="49" charset="-122"/>
              </a:rPr>
              <a:t> 3.1 </a:t>
            </a:r>
            <a:r>
              <a:rPr lang="zh-CN" altLang="en-US" sz="2400" dirty="0">
                <a:latin typeface="黑体" panose="02010609060101010101" pitchFamily="49" charset="-122"/>
                <a:ea typeface="黑体" panose="02010609060101010101" pitchFamily="49" charset="-122"/>
              </a:rPr>
              <a:t> 實驗环境安装</a:t>
            </a:r>
            <a:endParaRPr lang="en-US" altLang="zh-CN" sz="2400" dirty="0">
              <a:latin typeface="黑体" panose="02010609060101010101" pitchFamily="49" charset="-122"/>
              <a:ea typeface="黑体" panose="02010609060101010101" pitchFamily="49" charset="-122"/>
            </a:endParaRPr>
          </a:p>
          <a:p>
            <a:pPr lvl="3">
              <a:lnSpc>
                <a:spcPct val="300000"/>
              </a:lnSpc>
            </a:pPr>
            <a:r>
              <a:rPr lang="en-US" altLang="zh-CN" sz="2400" dirty="0">
                <a:latin typeface="黑体" panose="02010609060101010101" pitchFamily="49" charset="-122"/>
                <a:ea typeface="黑体" panose="02010609060101010101" pitchFamily="49" charset="-122"/>
              </a:rPr>
              <a:t> 3.2. </a:t>
            </a:r>
            <a:r>
              <a:rPr lang="zh-CN" altLang="en-US" sz="2400" dirty="0">
                <a:latin typeface="黑体" panose="02010609060101010101" pitchFamily="49" charset="-122"/>
                <a:ea typeface="黑体" panose="02010609060101010101" pitchFamily="49" charset="-122"/>
              </a:rPr>
              <a:t>运行基于规则的自动驾驶车辆</a:t>
            </a:r>
            <a:endParaRPr lang="en-US" altLang="zh-TW" sz="2400" dirty="0">
              <a:latin typeface="黑体" panose="02010609060101010101" pitchFamily="49" charset="-122"/>
              <a:ea typeface="黑体" panose="02010609060101010101" pitchFamily="49" charset="-122"/>
            </a:endParaRPr>
          </a:p>
          <a:p>
            <a:pPr lvl="3">
              <a:lnSpc>
                <a:spcPct val="300000"/>
              </a:lnSpc>
            </a:pPr>
            <a:r>
              <a:rPr lang="en-US" altLang="zh-TW" sz="2400" dirty="0">
                <a:latin typeface="黑体" panose="02010609060101010101" pitchFamily="49" charset="-122"/>
                <a:ea typeface="黑体" panose="02010609060101010101" pitchFamily="49" charset="-122"/>
              </a:rPr>
              <a:t> 3.3. </a:t>
            </a:r>
            <a:r>
              <a:rPr lang="en-US" altLang="zh-TW" sz="2400" dirty="0">
                <a:latin typeface="Times New Roman" panose="02020603050405020304" pitchFamily="18" charset="0"/>
                <a:ea typeface="黑体" panose="02010609060101010101" pitchFamily="49" charset="-122"/>
                <a:cs typeface="Times New Roman" panose="02020603050405020304" pitchFamily="18" charset="0"/>
              </a:rPr>
              <a:t>DQN</a:t>
            </a:r>
            <a:r>
              <a:rPr lang="zh-TW" altLang="en-US" sz="2400" dirty="0">
                <a:latin typeface="黑体" panose="02010609060101010101" pitchFamily="49" charset="-122"/>
                <a:ea typeface="黑体" panose="02010609060101010101" pitchFamily="49" charset="-122"/>
              </a:rPr>
              <a:t>實現匝道匯入場景下的決策問題</a:t>
            </a:r>
            <a:endParaRPr lang="en-US" altLang="zh-CN" sz="1400" dirty="0">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2D0209AD-E28C-4726-BE4E-D4239F457C7A}" type="slidenum">
              <a:rPr lang="zh-TW" altLang="en-US" smtClean="0"/>
              <a:t>73</a:t>
            </a:fld>
            <a:endParaRPr lang="zh-TW" altLang="en-US"/>
          </a:p>
        </p:txBody>
      </p:sp>
      <p:sp>
        <p:nvSpPr>
          <p:cNvPr id="2" name="矩形: 圆角 1"/>
          <p:cNvSpPr/>
          <p:nvPr/>
        </p:nvSpPr>
        <p:spPr>
          <a:xfrm>
            <a:off x="1897761" y="4828032"/>
            <a:ext cx="701040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107233"/>
            <a:ext cx="11364780" cy="3521328"/>
          </a:xfrm>
        </p:spPr>
        <p:txBody>
          <a:bodyPr/>
          <a:lstStyle/>
          <a:p>
            <a:pPr marL="0" indent="0">
              <a:lnSpc>
                <a:spcPct val="125000"/>
              </a:lnSpc>
              <a:buNone/>
            </a:pPr>
            <a:r>
              <a:rPr lang="zh-CN" altLang="en-US" sz="2400" dirty="0"/>
              <a:t>自動駕駛車輛需要在與周圍車輛及障礙物無碰撞的情況下匯入主路</a:t>
            </a:r>
            <a:endParaRPr lang="en-US" altLang="zh-CN" sz="2400" dirty="0"/>
          </a:p>
          <a:p>
            <a:pPr marL="0" indent="0">
              <a:lnSpc>
                <a:spcPct val="125000"/>
              </a:lnSpc>
              <a:buNone/>
            </a:pPr>
            <a:r>
              <a:rPr lang="zh-CN" altLang="en-US" sz="2400" dirty="0"/>
              <a:t>環境：</a:t>
            </a:r>
            <a:r>
              <a:rPr lang="zh-CN" altLang="en-US" sz="2400" dirty="0">
                <a:solidFill>
                  <a:srgbClr val="00B050"/>
                </a:solidFill>
              </a:rPr>
              <a:t>綠色車輛：</a:t>
            </a:r>
            <a:r>
              <a:rPr lang="zh-CN" altLang="en-US" sz="2400" dirty="0"/>
              <a:t>自車 </a:t>
            </a:r>
            <a:r>
              <a:rPr lang="en-US" altLang="zh-CN" sz="2400" dirty="0"/>
              <a:t>(agent)      </a:t>
            </a:r>
            <a:r>
              <a:rPr lang="zh-CN" altLang="en-US" sz="2400" dirty="0">
                <a:solidFill>
                  <a:schemeClr val="accent1">
                    <a:lumMod val="75000"/>
                  </a:schemeClr>
                </a:solidFill>
              </a:rPr>
              <a:t>藍色</a:t>
            </a:r>
            <a:r>
              <a:rPr lang="en-US" altLang="zh-CN" sz="2400" dirty="0">
                <a:solidFill>
                  <a:schemeClr val="accent1">
                    <a:lumMod val="75000"/>
                  </a:schemeClr>
                </a:solidFill>
              </a:rPr>
              <a:t>: </a:t>
            </a:r>
            <a:r>
              <a:rPr lang="en-US" altLang="zh-CN" sz="2400" dirty="0"/>
              <a:t>IDM</a:t>
            </a:r>
            <a:r>
              <a:rPr lang="zh-CN" altLang="en-US" sz="2400" dirty="0"/>
              <a:t>車輛</a:t>
            </a:r>
            <a:r>
              <a:rPr lang="en-US" altLang="zh-CN" sz="2400" dirty="0"/>
              <a:t>     </a:t>
            </a:r>
            <a:r>
              <a:rPr lang="zh-CN" altLang="en-US" sz="2400" dirty="0">
                <a:solidFill>
                  <a:schemeClr val="accent4">
                    <a:lumMod val="50000"/>
                  </a:schemeClr>
                </a:solidFill>
              </a:rPr>
              <a:t>黃色：</a:t>
            </a:r>
            <a:r>
              <a:rPr lang="en-US" altLang="zh-CN" sz="2400" dirty="0"/>
              <a:t>LinearVehicle</a:t>
            </a:r>
          </a:p>
          <a:p>
            <a:pPr marL="0" indent="0">
              <a:lnSpc>
                <a:spcPct val="125000"/>
              </a:lnSpc>
              <a:buNone/>
            </a:pPr>
            <a:r>
              <a:rPr lang="zh-CN" altLang="en-US" sz="2400" dirty="0"/>
              <a:t>每個回合開始時，自車從固定位置出發</a:t>
            </a:r>
            <a:r>
              <a:rPr lang="en-US" altLang="zh-CN" sz="2400" dirty="0"/>
              <a:t>, </a:t>
            </a:r>
            <a:r>
              <a:rPr lang="zh-CN" altLang="en-US" sz="2400" dirty="0"/>
              <a:t>周圍車輛可能出現在自車附近任意位置。</a:t>
            </a:r>
            <a:endParaRPr lang="en-US" altLang="zh-CN" sz="2400" dirty="0"/>
          </a:p>
          <a:p>
            <a:pPr marL="0" indent="0">
              <a:buNone/>
            </a:pPr>
            <a:endParaRPr lang="en-US" altLang="zh-CN" dirty="0"/>
          </a:p>
          <a:p>
            <a:pPr marL="0" indent="0">
              <a:buNone/>
            </a:pPr>
            <a:endParaRPr lang="en-US" altLang="zh-CN" dirty="0"/>
          </a:p>
          <a:p>
            <a:pPr marL="0" indent="0">
              <a:buNone/>
            </a:pPr>
            <a:endParaRPr lang="en-US" altLang="zh-CN"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t>74</a:t>
            </a:fld>
            <a:endParaRPr lang="zh-TW" altLang="en-US"/>
          </a:p>
        </p:txBody>
      </p:sp>
      <p:sp>
        <p:nvSpPr>
          <p:cNvPr id="7" name="内容占位符 6"/>
          <p:cNvSpPr>
            <a:spLocks noGrp="1"/>
          </p:cNvSpPr>
          <p:nvPr>
            <p:ph idx="13"/>
          </p:nvPr>
        </p:nvSpPr>
        <p:spPr>
          <a:xfrm>
            <a:off x="406775" y="483691"/>
            <a:ext cx="11364781" cy="487456"/>
          </a:xfrm>
        </p:spPr>
        <p:txBody>
          <a:bodyPr/>
          <a:lstStyle/>
          <a:p>
            <a:r>
              <a:rPr lang="zh-CN" altLang="en-US" dirty="0"/>
              <a:t>實驗任務：</a:t>
            </a:r>
            <a:r>
              <a:rPr lang="en-US" altLang="zh-CN" dirty="0"/>
              <a:t>DQN</a:t>
            </a:r>
            <a:r>
              <a:rPr lang="zh-CN" altLang="en-US" dirty="0"/>
              <a:t>實現匝道匯入場景下的決策問題</a:t>
            </a:r>
          </a:p>
        </p:txBody>
      </p:sp>
      <p:pic>
        <p:nvPicPr>
          <p:cNvPr id="4" name="图片 3"/>
          <p:cNvPicPr>
            <a:picLocks noChangeAspect="1"/>
          </p:cNvPicPr>
          <p:nvPr/>
        </p:nvPicPr>
        <p:blipFill>
          <a:blip r:embed="rId2"/>
          <a:stretch>
            <a:fillRect/>
          </a:stretch>
        </p:blipFill>
        <p:spPr>
          <a:xfrm>
            <a:off x="495858" y="2867897"/>
            <a:ext cx="6868484" cy="1695687"/>
          </a:xfrm>
          <a:prstGeom prst="rect">
            <a:avLst/>
          </a:prstGeom>
        </p:spPr>
      </p:pic>
      <p:sp>
        <p:nvSpPr>
          <p:cNvPr id="5" name="文本框 4"/>
          <p:cNvSpPr txBox="1"/>
          <p:nvPr/>
        </p:nvSpPr>
        <p:spPr>
          <a:xfrm>
            <a:off x="495858" y="4453667"/>
            <a:ext cx="11534087" cy="2123658"/>
          </a:xfrm>
          <a:prstGeom prst="rect">
            <a:avLst/>
          </a:prstGeom>
          <a:noFill/>
        </p:spPr>
        <p:txBody>
          <a:bodyPr wrap="square" rtlCol="0">
            <a:spAutoFit/>
          </a:bodyPr>
          <a:lstStyle/>
          <a:p>
            <a:endParaRPr lang="en-US" altLang="zh-CN" dirty="0"/>
          </a:p>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智能體：</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Deep Q-Network (DQN)</a:t>
            </a:r>
          </a:p>
          <a:p>
            <a:pPr>
              <a:lnSpc>
                <a:spcPct val="150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dqn-2025av-main\dqn_2025av\configs\MergeEnv\agents\DQNAgent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路徑下的</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dqn.json</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可以配置剛剛提到的相關參數</a:t>
            </a:r>
          </a:p>
          <a:p>
            <a:endParaRPr lang="zh-CN"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75</a:t>
            </a:fld>
            <a:endParaRPr lang="zh-TW" altLang="en-US"/>
          </a:p>
        </p:txBody>
      </p:sp>
      <p:sp>
        <p:nvSpPr>
          <p:cNvPr id="17"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實驗任務：</a:t>
            </a:r>
            <a:r>
              <a:rPr lang="en-US" altLang="zh-CN" dirty="0"/>
              <a:t>DQN</a:t>
            </a:r>
            <a:r>
              <a:rPr lang="zh-CN" altLang="en-US" dirty="0"/>
              <a:t>實現匝道匯入場景下的決策問題</a:t>
            </a:r>
          </a:p>
        </p:txBody>
      </p:sp>
      <p:sp>
        <p:nvSpPr>
          <p:cNvPr id="5" name="文本框 4"/>
          <p:cNvSpPr txBox="1"/>
          <p:nvPr/>
        </p:nvSpPr>
        <p:spPr>
          <a:xfrm>
            <a:off x="363231" y="1115568"/>
            <a:ext cx="11511257" cy="2819041"/>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運行方式：</a:t>
            </a:r>
            <a:endParaRPr lang="en-US" altLang="zh-CN" sz="2400" dirty="0">
              <a:latin typeface="黑体" panose="02010609060101010101" pitchFamily="49" charset="-122"/>
              <a:ea typeface="黑体" panose="02010609060101010101" pitchFamily="49" charset="-122"/>
            </a:endParaRPr>
          </a:p>
          <a:p>
            <a:pPr marL="342900" indent="-34290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訓練一個智能體：</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python experiments.py evaluate configs/MergeEnv/env_agg.json</a:t>
            </a:r>
          </a:p>
          <a:p>
            <a:pPr>
              <a:lnSpc>
                <a:spcPct val="125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configs/MergeEnv/agents/DQNAgent/dqn.json --train --no-display --episodes=20</a:t>
            </a:r>
          </a:p>
          <a:p>
            <a:pPr>
              <a:lnSpc>
                <a:spcPct val="125000"/>
              </a:lnSpc>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5000"/>
              </a:lnSpc>
              <a:buClr>
                <a:srgbClr val="0070C0"/>
              </a:buClr>
              <a:buFont typeface="Wingdings" panose="05000000000000000000" pitchFamily="2" charset="2"/>
              <a:buChar char="n"/>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測試一個智能體</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python experiments.py evaluate configs/</a:t>
            </a:r>
            <a:r>
              <a:rPr lang="en-US" altLang="zh-CN" sz="2400" dirty="0" err="1">
                <a:latin typeface="Times New Roman" panose="02020603050405020304" pitchFamily="18" charset="0"/>
                <a:cs typeface="Times New Roman" panose="02020603050405020304" pitchFamily="18" charset="0"/>
              </a:rPr>
              <a:t>MergeEnv</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env_agg.json</a:t>
            </a:r>
            <a:r>
              <a:rPr lang="en-US" altLang="zh-CN" sz="2400" dirty="0">
                <a:latin typeface="Times New Roman" panose="02020603050405020304" pitchFamily="18" charset="0"/>
                <a:cs typeface="Times New Roman" panose="02020603050405020304" pitchFamily="18" charset="0"/>
              </a:rPr>
              <a:t> configs/</a:t>
            </a:r>
            <a:r>
              <a:rPr lang="en-US" altLang="zh-CN" sz="2400" dirty="0" err="1">
                <a:latin typeface="Times New Roman" panose="02020603050405020304" pitchFamily="18" charset="0"/>
                <a:cs typeface="Times New Roman" panose="02020603050405020304" pitchFamily="18" charset="0"/>
              </a:rPr>
              <a:t>MergeEnv</a:t>
            </a:r>
            <a:r>
              <a:rPr lang="en-US" altLang="zh-CN" sz="2400" dirty="0">
                <a:latin typeface="Times New Roman" panose="02020603050405020304" pitchFamily="18" charset="0"/>
                <a:cs typeface="Times New Roman" panose="02020603050405020304" pitchFamily="18" charset="0"/>
              </a:rPr>
              <a:t>/agents/</a:t>
            </a:r>
            <a:r>
              <a:rPr lang="en-US" altLang="zh-CN" sz="2400" dirty="0" err="1">
                <a:latin typeface="Times New Roman" panose="02020603050405020304" pitchFamily="18" charset="0"/>
                <a:cs typeface="Times New Roman" panose="02020603050405020304" pitchFamily="18" charset="0"/>
              </a:rPr>
              <a:t>DQNAgent</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dqn.json</a:t>
            </a:r>
            <a:r>
              <a:rPr lang="en-US" altLang="zh-CN" sz="2400" dirty="0">
                <a:latin typeface="Times New Roman" panose="02020603050405020304" pitchFamily="18" charset="0"/>
                <a:cs typeface="Times New Roman" panose="02020603050405020304" pitchFamily="18" charset="0"/>
              </a:rPr>
              <a:t> --test --recover --episodes=20</a:t>
            </a:r>
          </a:p>
        </p:txBody>
      </p:sp>
      <p:sp>
        <p:nvSpPr>
          <p:cNvPr id="6" name="矩形 5"/>
          <p:cNvSpPr/>
          <p:nvPr/>
        </p:nvSpPr>
        <p:spPr>
          <a:xfrm>
            <a:off x="7211274" y="1679486"/>
            <a:ext cx="4026702" cy="3749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224625" y="1408726"/>
            <a:ext cx="2232184" cy="400110"/>
          </a:xfrm>
          <a:prstGeom prst="rect">
            <a:avLst/>
          </a:prstGeom>
          <a:noFill/>
        </p:spPr>
        <p:txBody>
          <a:bodyPr wrap="square" rtlCol="0">
            <a:spAutoFit/>
          </a:bodyPr>
          <a:lstStyle/>
          <a:p>
            <a:r>
              <a:rPr lang="zh-CN" altLang="en-US" sz="2000" b="1" dirty="0">
                <a:solidFill>
                  <a:srgbClr val="FF0000"/>
                </a:solidFill>
                <a:latin typeface="黑体" panose="02010609060101010101" pitchFamily="49" charset="-122"/>
                <a:ea typeface="黑体" panose="02010609060101010101" pitchFamily="49" charset="-122"/>
              </a:rPr>
              <a:t>環境配置文件</a:t>
            </a:r>
          </a:p>
        </p:txBody>
      </p:sp>
      <p:sp>
        <p:nvSpPr>
          <p:cNvPr id="9" name="矩形 8"/>
          <p:cNvSpPr/>
          <p:nvPr/>
        </p:nvSpPr>
        <p:spPr>
          <a:xfrm>
            <a:off x="363230" y="2150184"/>
            <a:ext cx="5827257" cy="3749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91558" y="2344224"/>
            <a:ext cx="1986586" cy="400110"/>
          </a:xfrm>
          <a:prstGeom prst="rect">
            <a:avLst/>
          </a:prstGeom>
          <a:noFill/>
        </p:spPr>
        <p:txBody>
          <a:bodyPr wrap="square" rtlCol="0">
            <a:spAutoFit/>
          </a:bodyPr>
          <a:lstStyle/>
          <a:p>
            <a:r>
              <a:rPr lang="zh-CN" altLang="en-US" sz="2000" b="1" dirty="0">
                <a:solidFill>
                  <a:srgbClr val="FF0000"/>
                </a:solidFill>
                <a:latin typeface="黑体" panose="02010609060101010101" pitchFamily="49" charset="-122"/>
                <a:ea typeface="黑体" panose="02010609060101010101" pitchFamily="49" charset="-122"/>
              </a:rPr>
              <a:t>智能體配置文件</a:t>
            </a:r>
          </a:p>
        </p:txBody>
      </p:sp>
      <p:pic>
        <p:nvPicPr>
          <p:cNvPr id="13" name="图片 12" descr="文本&#10;&#10;AI 生成的内容可能不正确。"/>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58" y="4076019"/>
            <a:ext cx="11797858" cy="2062814"/>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76</a:t>
            </a:fld>
            <a:endParaRPr lang="zh-TW" altLang="en-US"/>
          </a:p>
        </p:txBody>
      </p:sp>
      <p:sp>
        <p:nvSpPr>
          <p:cNvPr id="17" name="内容占位符 6"/>
          <p:cNvSpPr txBox="1"/>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實驗任務：</a:t>
            </a:r>
            <a:r>
              <a:rPr lang="en-US" altLang="zh-CN" dirty="0"/>
              <a:t>DQN</a:t>
            </a:r>
            <a:r>
              <a:rPr lang="zh-CN" altLang="en-US" dirty="0"/>
              <a:t>實現匝道匯入場景下的決策問題</a:t>
            </a:r>
          </a:p>
        </p:txBody>
      </p:sp>
      <p:sp>
        <p:nvSpPr>
          <p:cNvPr id="18" name="文本框 17"/>
          <p:cNvSpPr txBox="1"/>
          <p:nvPr/>
        </p:nvSpPr>
        <p:spPr>
          <a:xfrm>
            <a:off x="363232" y="2840051"/>
            <a:ext cx="7008529" cy="461665"/>
          </a:xfrm>
          <a:prstGeom prst="rect">
            <a:avLst/>
          </a:prstGeom>
          <a:noFill/>
        </p:spPr>
        <p:txBody>
          <a:bodyPr wrap="square" rtlCol="0">
            <a:spAutoFit/>
          </a:bodyPr>
          <a:lstStyle/>
          <a:p>
            <a:pPr marL="342900" indent="-342900">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觀察獎勵曲綫，以及訓練好的策略的測試情況</a:t>
            </a:r>
          </a:p>
        </p:txBody>
      </p:sp>
      <p:pic>
        <p:nvPicPr>
          <p:cNvPr id="2" name="图片 1"/>
          <p:cNvPicPr>
            <a:picLocks noChangeAspect="1"/>
          </p:cNvPicPr>
          <p:nvPr/>
        </p:nvPicPr>
        <p:blipFill>
          <a:blip r:embed="rId2"/>
          <a:stretch>
            <a:fillRect/>
          </a:stretch>
        </p:blipFill>
        <p:spPr>
          <a:xfrm>
            <a:off x="556633" y="3505458"/>
            <a:ext cx="4233460" cy="2925304"/>
          </a:xfrm>
          <a:prstGeom prst="rect">
            <a:avLst/>
          </a:prstGeom>
        </p:spPr>
      </p:pic>
      <p:pic>
        <p:nvPicPr>
          <p:cNvPr id="4" name="图片 3"/>
          <p:cNvPicPr>
            <a:picLocks noChangeAspect="1"/>
          </p:cNvPicPr>
          <p:nvPr/>
        </p:nvPicPr>
        <p:blipFill>
          <a:blip r:embed="rId3"/>
          <a:srcRect b="11379"/>
          <a:stretch>
            <a:fillRect/>
          </a:stretch>
        </p:blipFill>
        <p:spPr>
          <a:xfrm>
            <a:off x="4957408" y="3429000"/>
            <a:ext cx="7008529" cy="3001762"/>
          </a:xfrm>
          <a:prstGeom prst="rect">
            <a:avLst/>
          </a:prstGeom>
        </p:spPr>
      </p:pic>
      <p:sp>
        <p:nvSpPr>
          <p:cNvPr id="7" name="文本框 6"/>
          <p:cNvSpPr txBox="1"/>
          <p:nvPr/>
        </p:nvSpPr>
        <p:spPr>
          <a:xfrm>
            <a:off x="5292038" y="5442215"/>
            <a:ext cx="3949833" cy="707886"/>
          </a:xfrm>
          <a:prstGeom prst="rect">
            <a:avLst/>
          </a:prstGeom>
          <a:noFill/>
        </p:spPr>
        <p:txBody>
          <a:bodyPr wrap="square" rtlCol="0">
            <a:spAutoFit/>
          </a:bodyPr>
          <a:lstStyle/>
          <a:p>
            <a:r>
              <a:rPr lang="en-US" altLang="zh-CN" sz="2000" b="1" dirty="0">
                <a:solidFill>
                  <a:srgbClr val="FF0000"/>
                </a:solidFill>
              </a:rPr>
              <a:t>v</a:t>
            </a:r>
            <a:r>
              <a:rPr lang="zh-CN" altLang="en-US" sz="2000" b="1" dirty="0">
                <a:solidFill>
                  <a:srgbClr val="FF0000"/>
                </a:solidFill>
              </a:rPr>
              <a:t>代表動作值，</a:t>
            </a:r>
            <a:r>
              <a:rPr lang="en-US" altLang="zh-CN" sz="2000" b="1" dirty="0">
                <a:solidFill>
                  <a:srgbClr val="FF0000"/>
                </a:solidFill>
              </a:rPr>
              <a:t>p</a:t>
            </a:r>
            <a:r>
              <a:rPr lang="zh-CN" altLang="en-US" sz="2000" b="1" dirty="0">
                <a:solidFill>
                  <a:srgbClr val="FF0000"/>
                </a:solidFill>
              </a:rPr>
              <a:t>代表選擇這個動作的概率</a:t>
            </a:r>
          </a:p>
        </p:txBody>
      </p:sp>
      <p:sp>
        <p:nvSpPr>
          <p:cNvPr id="11" name="文本框 10"/>
          <p:cNvSpPr txBox="1"/>
          <p:nvPr/>
        </p:nvSpPr>
        <p:spPr>
          <a:xfrm>
            <a:off x="363232" y="2009054"/>
            <a:ext cx="5779008" cy="83099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運行指令</a:t>
            </a:r>
            <a:r>
              <a:rPr lang="zh-CN" altLang="en-US" sz="2400" dirty="0"/>
              <a:t>：</a:t>
            </a:r>
            <a:endParaRPr lang="en-US" altLang="zh-CN" sz="2400" dirty="0"/>
          </a:p>
          <a:p>
            <a:r>
              <a:rPr lang="en-US" altLang="zh-CN" sz="2400" dirty="0">
                <a:latin typeface="Times New Roman" panose="02020603050405020304" pitchFamily="18" charset="0"/>
                <a:cs typeface="Times New Roman" panose="02020603050405020304" pitchFamily="18" charset="0"/>
              </a:rPr>
              <a:t>tensorboard --logdir= your_logdir_name</a:t>
            </a:r>
            <a:endParaRPr lang="zh-CN" altLang="en-US" sz="2400"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363232" y="1016606"/>
            <a:ext cx="11666713" cy="952184"/>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無論是訓練還是測試，所有的輸出結果</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包括保存的模型、訓練日志及渲染視頻</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都位於工作目錄的</a:t>
            </a:r>
            <a:r>
              <a:rPr lang="en-US" altLang="zh-CN" sz="2400" dirty="0">
                <a:latin typeface="黑体" panose="02010609060101010101" pitchFamily="49" charset="-122"/>
                <a:ea typeface="黑体" panose="02010609060101010101" pitchFamily="49" charset="-122"/>
                <a:cs typeface="Times New Roman" panose="02020603050405020304" pitchFamily="18" charset="0"/>
              </a:rPr>
              <a:t>out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文件夾下</a:t>
            </a:r>
          </a:p>
        </p:txBody>
      </p:sp>
      <p:sp>
        <p:nvSpPr>
          <p:cNvPr id="13" name="矩形 12"/>
          <p:cNvSpPr/>
          <p:nvPr/>
        </p:nvSpPr>
        <p:spPr>
          <a:xfrm>
            <a:off x="3108960" y="2383958"/>
            <a:ext cx="2505456" cy="4616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614416" y="2369402"/>
            <a:ext cx="5404104" cy="461665"/>
          </a:xfrm>
          <a:prstGeom prst="rect">
            <a:avLst/>
          </a:prstGeom>
          <a:noFill/>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換成你自己的訓練日志文件夾！！</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a:xfrm>
            <a:off x="11353799" y="365125"/>
            <a:ext cx="502703" cy="365125"/>
          </a:xfrm>
          <a:prstGeom prst="rect">
            <a:avLst/>
          </a:prstGeom>
        </p:spPr>
        <p:txBody>
          <a:bodyPr/>
          <a:lstStyle/>
          <a:p>
            <a:fld id="{2D0209AD-E28C-4726-BE4E-D4239F457C7A}" type="slidenum">
              <a:rPr lang="zh-TW" altLang="en-US" smtClean="0"/>
              <a:t>77</a:t>
            </a:fld>
            <a:endParaRPr lang="zh-TW" altLang="en-US"/>
          </a:p>
        </p:txBody>
      </p:sp>
      <p:sp>
        <p:nvSpPr>
          <p:cNvPr id="5" name="文本框 4"/>
          <p:cNvSpPr txBox="1"/>
          <p:nvPr/>
        </p:nvSpPr>
        <p:spPr>
          <a:xfrm>
            <a:off x="3251774" y="2017814"/>
            <a:ext cx="5697940" cy="1200329"/>
          </a:xfrm>
          <a:prstGeom prst="rect">
            <a:avLst/>
          </a:prstGeom>
          <a:noFill/>
        </p:spPr>
        <p:txBody>
          <a:bodyPr wrap="square" rtlCol="0">
            <a:spAutoFit/>
          </a:bodyPr>
          <a:lstStyle/>
          <a:p>
            <a:pPr algn="ctr"/>
            <a:r>
              <a:rPr lang="en-US" altLang="zh-CN" sz="7200">
                <a:solidFill>
                  <a:schemeClr val="bg1"/>
                </a:solidFill>
                <a:latin typeface="Times New Roman" panose="02020603050405020304" pitchFamily="18" charset="0"/>
                <a:cs typeface="Times New Roman" panose="02020603050405020304" pitchFamily="18" charset="0"/>
              </a:rPr>
              <a:t>Thanks</a:t>
            </a:r>
            <a:endParaRPr lang="en-US" sz="7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551331" y="1378049"/>
            <a:ext cx="11364780" cy="5158059"/>
          </a:xfrm>
        </p:spPr>
        <p:txBody>
          <a:bodyPr/>
          <a:lstStyle/>
          <a:p>
            <a:pPr marL="0" indent="0">
              <a:lnSpc>
                <a:spcPct val="150000"/>
              </a:lnSpc>
              <a:buNone/>
            </a:pPr>
            <a:r>
              <a:rPr lang="en-US" altLang="zh-CN" dirty="0"/>
              <a:t>1. </a:t>
            </a:r>
            <a:r>
              <a:rPr lang="zh-CN" altLang="en-US" dirty="0"/>
              <a:t>基於規則的自動駕駛決策</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1.1. </a:t>
            </a:r>
            <a:r>
              <a:rPr lang="zh-CN" altLang="en-US" sz="2400" dirty="0">
                <a:latin typeface="黑体" panose="02010609060101010101" pitchFamily="49" charset="-122"/>
                <a:ea typeface="黑体" panose="02010609060101010101" pitchFamily="49" charset="-122"/>
              </a:rPr>
              <a:t>基于逻辑判断的决策方法</a:t>
            </a:r>
            <a:endParaRPr lang="en-US" altLang="zh-CN" sz="24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基于逻辑判断的决策模型</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 基于决策树的决策模型</a:t>
            </a:r>
            <a:endParaRPr lang="en-US" altLang="zh-CN" sz="20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1.2. </a:t>
            </a:r>
            <a:r>
              <a:rPr lang="zh-CN" altLang="en-US" sz="2400" dirty="0">
                <a:latin typeface="黑体" panose="02010609060101010101" pitchFamily="49" charset="-122"/>
                <a:ea typeface="黑体" panose="02010609060101010101" pitchFamily="49" charset="-122"/>
              </a:rPr>
              <a:t>基于数学模型的决策方法</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1.3. </a:t>
            </a:r>
            <a:r>
              <a:rPr lang="zh-CN" altLang="en-US" sz="2400" dirty="0">
                <a:latin typeface="黑体" panose="02010609060101010101" pitchFamily="49" charset="-122"/>
                <a:ea typeface="黑体" panose="02010609060101010101" pitchFamily="49" charset="-122"/>
              </a:rPr>
              <a:t>如何配置环境中基于规则的车辆</a:t>
            </a:r>
            <a:endParaRPr lang="en-US" altLang="zh-CN" sz="2400" dirty="0">
              <a:latin typeface="黑体" panose="02010609060101010101" pitchFamily="49" charset="-122"/>
              <a:ea typeface="黑体" panose="02010609060101010101" pitchFamily="49" charset="-122"/>
            </a:endParaRPr>
          </a:p>
          <a:p>
            <a:pPr marL="1828800" lvl="4" indent="0">
              <a:lnSpc>
                <a:spcPct val="150000"/>
              </a:lnSpc>
              <a:buNone/>
            </a:pPr>
            <a:endParaRPr lang="en-US" altLang="zh-CN" sz="2400" dirty="0">
              <a:latin typeface="黑体" panose="02010609060101010101" pitchFamily="49" charset="-122"/>
              <a:ea typeface="黑体" panose="02010609060101010101" pitchFamily="49" charset="-122"/>
            </a:endParaRPr>
          </a:p>
          <a:p>
            <a:pPr lvl="5">
              <a:lnSpc>
                <a:spcPct val="150000"/>
              </a:lnSpc>
            </a:pPr>
            <a:endParaRPr lang="en-US" altLang="zh-CN" dirty="0"/>
          </a:p>
          <a:p>
            <a:pPr marL="0" indent="0">
              <a:buNone/>
            </a:pP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t>8</a:t>
            </a:fld>
            <a:endParaRPr lang="zh-TW" altLang="en-US"/>
          </a:p>
        </p:txBody>
      </p:sp>
      <p:sp>
        <p:nvSpPr>
          <p:cNvPr id="5" name="矩形: 圆角 4"/>
          <p:cNvSpPr/>
          <p:nvPr/>
        </p:nvSpPr>
        <p:spPr>
          <a:xfrm>
            <a:off x="2020576" y="2254282"/>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3"/>
          </p:nvPr>
        </p:nvSpPr>
        <p:spPr>
          <a:xfrm>
            <a:off x="406775" y="582340"/>
            <a:ext cx="11364781" cy="487456"/>
          </a:xfrm>
        </p:spPr>
        <p:txBody>
          <a:bodyPr/>
          <a:lstStyle/>
          <a:p>
            <a:r>
              <a:rPr lang="zh-CN" altLang="en-US" dirty="0"/>
              <a:t>基於邏輯判斷的決策模型</a:t>
            </a:r>
          </a:p>
        </p:txBody>
      </p:sp>
      <p:sp>
        <p:nvSpPr>
          <p:cNvPr id="2" name="AutoShape 2" descr="Generated image"/>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文本框 10"/>
          <p:cNvSpPr txBox="1"/>
          <p:nvPr/>
        </p:nvSpPr>
        <p:spPr>
          <a:xfrm>
            <a:off x="406775" y="1133869"/>
            <a:ext cx="11530188" cy="1413849"/>
          </a:xfrm>
          <a:prstGeom prst="rect">
            <a:avLst/>
          </a:prstGeom>
          <a:noFill/>
        </p:spPr>
        <p:txBody>
          <a:bodyPr wrap="square">
            <a:spAutoFit/>
          </a:bodyPr>
          <a:lstStyle/>
          <a:p>
            <a:pPr>
              <a:lnSpc>
                <a:spcPct val="125000"/>
              </a:lnSpc>
            </a:pPr>
            <a:r>
              <a:rPr lang="zh-TW" altLang="en-US" sz="2400" dirty="0">
                <a:latin typeface="黑体" panose="02010609060101010101" pitchFamily="49" charset="-122"/>
                <a:ea typeface="黑体" panose="02010609060101010101" pitchFamily="49" charset="-122"/>
              </a:rPr>
              <a:t>基於邏輯判斷的決策模型通常根據駕駛邏輯</a:t>
            </a:r>
            <a:r>
              <a:rPr lang="zh-CN" altLang="en-US" sz="2400" dirty="0">
                <a:latin typeface="黑体" panose="02010609060101010101" pitchFamily="49" charset="-122"/>
                <a:ea typeface="黑体" panose="02010609060101010101" pitchFamily="49" charset="-122"/>
              </a:rPr>
              <a:t>，人工编写</a:t>
            </a:r>
            <a:r>
              <a:rPr lang="zh-TW" altLang="en-US" sz="2400" dirty="0">
                <a:latin typeface="黑体" panose="02010609060101010101" pitchFamily="49" charset="-122"/>
                <a:ea typeface="黑体" panose="02010609060101010101" pitchFamily="49" charset="-122"/>
              </a:rPr>
              <a:t>一系列的判斷規則，根據當前車輛</a:t>
            </a:r>
            <a:r>
              <a:rPr lang="zh-TW" altLang="en-US" sz="2400" b="1" dirty="0">
                <a:latin typeface="黑体" panose="02010609060101010101" pitchFamily="49" charset="-122"/>
                <a:ea typeface="黑体" panose="02010609060101010101" pitchFamily="49" charset="-122"/>
              </a:rPr>
              <a:t>所處的環境和狀態</a:t>
            </a:r>
            <a:r>
              <a:rPr lang="zh-TW" altLang="en-US" sz="2400" dirty="0">
                <a:latin typeface="黑体" panose="02010609060101010101" pitchFamily="49" charset="-122"/>
                <a:ea typeface="黑体" panose="02010609060101010101" pitchFamily="49" charset="-122"/>
              </a:rPr>
              <a:t>進行規則判斷，最終決定符合判斷規則的行為</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一般化的形式：</a:t>
            </a:r>
            <a:endParaRPr lang="en-US" altLang="zh-CN" sz="2400" dirty="0">
              <a:latin typeface="黑体" panose="02010609060101010101" pitchFamily="49" charset="-122"/>
              <a:ea typeface="黑体" panose="02010609060101010101" pitchFamily="49" charset="-122"/>
            </a:endParaRPr>
          </a:p>
        </p:txBody>
      </p:sp>
      <p:sp>
        <p:nvSpPr>
          <p:cNvPr id="12" name="矩形 11"/>
          <p:cNvSpPr/>
          <p:nvPr/>
        </p:nvSpPr>
        <p:spPr>
          <a:xfrm>
            <a:off x="3234506" y="2205824"/>
            <a:ext cx="1733438" cy="14079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latin typeface="黑体" panose="02010609060101010101" pitchFamily="49" charset="-122"/>
                <a:ea typeface="黑体" panose="02010609060101010101" pitchFamily="49" charset="-122"/>
              </a:rPr>
              <a:t>highway_env</a:t>
            </a:r>
            <a:r>
              <a:rPr lang="zh-CN" altLang="en-US">
                <a:latin typeface="黑体" panose="02010609060101010101" pitchFamily="49" charset="-122"/>
                <a:ea typeface="黑体" panose="02010609060101010101" pitchFamily="49" charset="-122"/>
              </a:rPr>
              <a:t>中周围车辆決定是否變道的策略就是這種方法。</a:t>
            </a:r>
            <a:endParaRPr lang="zh-CN" altLang="en-US"/>
          </a:p>
        </p:txBody>
      </p:sp>
      <p:sp>
        <p:nvSpPr>
          <p:cNvPr id="14" name="文本框 13"/>
          <p:cNvSpPr txBox="1"/>
          <p:nvPr/>
        </p:nvSpPr>
        <p:spPr>
          <a:xfrm>
            <a:off x="3370489" y="2304579"/>
            <a:ext cx="1733438" cy="1210396"/>
          </a:xfrm>
          <a:prstGeom prst="rect">
            <a:avLst/>
          </a:prstGeom>
          <a:noFill/>
        </p:spPr>
        <p:txBody>
          <a:bodyPr wrap="square">
            <a:spAutoFit/>
          </a:bodyPr>
          <a:lstStyle/>
          <a:p>
            <a:pPr>
              <a:lnSpc>
                <a:spcPct val="125000"/>
              </a:lnSpc>
            </a:pPr>
            <a:r>
              <a:rPr lang="en-US" altLang="zh-CN" sz="2000" dirty="0">
                <a:solidFill>
                  <a:srgbClr val="FF0000"/>
                </a:solidFill>
                <a:latin typeface="Times New Roman" panose="02020603050405020304" pitchFamily="18" charset="0"/>
                <a:cs typeface="Times New Roman" panose="02020603050405020304" pitchFamily="18" charset="0"/>
              </a:rPr>
              <a:t>IF</a:t>
            </a:r>
            <a:r>
              <a:rPr lang="en-US" altLang="zh-CN" sz="2000" dirty="0">
                <a:latin typeface="Times New Roman" panose="02020603050405020304" pitchFamily="18" charset="0"/>
                <a:cs typeface="Times New Roman" panose="02020603050405020304" pitchFamily="18" charset="0"/>
              </a:rPr>
              <a:t> (condition)</a:t>
            </a:r>
          </a:p>
          <a:p>
            <a:pPr>
              <a:lnSpc>
                <a:spcPct val="125000"/>
              </a:lnSpc>
            </a:pPr>
            <a:r>
              <a:rPr lang="en-US" altLang="zh-CN" sz="2000" dirty="0">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then</a:t>
            </a:r>
            <a:r>
              <a:rPr lang="en-US" altLang="zh-CN" sz="2000" dirty="0">
                <a:latin typeface="Times New Roman" panose="02020603050405020304" pitchFamily="18" charset="0"/>
                <a:cs typeface="Times New Roman" panose="02020603050405020304" pitchFamily="18" charset="0"/>
              </a:rPr>
              <a:t> ...</a:t>
            </a:r>
          </a:p>
          <a:p>
            <a:pPr>
              <a:lnSpc>
                <a:spcPct val="125000"/>
              </a:lnSpc>
            </a:pPr>
            <a:r>
              <a:rPr lang="en-US" altLang="zh-CN" sz="2000" dirty="0">
                <a:solidFill>
                  <a:srgbClr val="FF0000"/>
                </a:solidFill>
                <a:latin typeface="Times New Roman" panose="02020603050405020304" pitchFamily="18" charset="0"/>
                <a:cs typeface="Times New Roman" panose="02020603050405020304" pitchFamily="18" charset="0"/>
              </a:rPr>
              <a:t>ELSE</a:t>
            </a:r>
          </a:p>
        </p:txBody>
      </p:sp>
      <p:sp>
        <p:nvSpPr>
          <p:cNvPr id="18" name="文本框 17"/>
          <p:cNvSpPr txBox="1"/>
          <p:nvPr/>
        </p:nvSpPr>
        <p:spPr>
          <a:xfrm>
            <a:off x="406139" y="3613857"/>
            <a:ext cx="11623495" cy="2815322"/>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例如，</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highway_env</a:t>
            </a:r>
            <a:r>
              <a:rPr lang="zh-CN" altLang="en-US" sz="2400" dirty="0">
                <a:latin typeface="黑体" panose="02010609060101010101" pitchFamily="49" charset="-122"/>
                <a:ea typeface="黑体" panose="02010609060101010101" pitchFamily="49" charset="-122"/>
              </a:rPr>
              <a:t>中周围车辆決定是否變道的策略就是這種方法。是否變道要經過三條規則的判斷：</a:t>
            </a:r>
            <a:endParaRPr lang="en-US" altLang="zh-CN" sz="2400" dirty="0">
              <a:latin typeface="黑体" panose="02010609060101010101" pitchFamily="49" charset="-122"/>
              <a:ea typeface="黑体" panose="02010609060101010101" pitchFamily="49" charset="-122"/>
            </a:endParaRPr>
          </a:p>
          <a:p>
            <a:pPr marL="342900" indent="-342900">
              <a:lnSpc>
                <a:spcPct val="125000"/>
              </a:lnSpc>
              <a:buFont typeface="Arial" panose="020B0604020202020204" pitchFamily="34" charset="0"/>
              <a:buChar char="•"/>
            </a:pPr>
            <a:r>
              <a:rPr lang="zh-CN" altLang="en-US" sz="2400" b="1" dirty="0">
                <a:latin typeface="黑体" panose="02010609060101010101" pitchFamily="49" charset="-122"/>
                <a:ea typeface="黑体" panose="02010609060101010101" pitchFamily="49" charset="-122"/>
              </a:rPr>
              <a:t>規則</a:t>
            </a:r>
            <a:r>
              <a:rPr lang="en-US" altLang="zh-CN" sz="2400" b="1" dirty="0">
                <a:latin typeface="黑体" panose="02010609060101010101" pitchFamily="49" charset="-122"/>
                <a:ea typeface="黑体" panose="02010609060101010101" pitchFamily="49" charset="-122"/>
              </a:rPr>
              <a:t> 1: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IF</a:t>
            </a:r>
            <a:r>
              <a:rPr lang="zh-CN" altLang="en-US" sz="2400" dirty="0">
                <a:latin typeface="黑体" panose="02010609060101010101" pitchFamily="49" charset="-122"/>
                <a:ea typeface="黑体" panose="02010609060101010101" pitchFamily="49" charset="-122"/>
              </a:rPr>
              <a:t> 自車正準備變向目標車道</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周圍的其他車輛也正在變道到同一條車道且該車距自車很近</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then</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不變道</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dirty="0">
                <a:latin typeface="黑体" panose="02010609060101010101" pitchFamily="49" charset="-122"/>
                <a:ea typeface="黑体" panose="02010609060101010101" pitchFamily="49" charset="-122"/>
              </a:rPr>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ELSE</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進入 規則 </a:t>
            </a:r>
            <a:r>
              <a:rPr lang="en-US" altLang="zh-CN" sz="2400" dirty="0">
                <a:latin typeface="黑体" panose="02010609060101010101" pitchFamily="49" charset="-122"/>
                <a:ea typeface="黑体" panose="02010609060101010101" pitchFamily="49" charset="-122"/>
              </a:rPr>
              <a:t>2</a:t>
            </a:r>
          </a:p>
        </p:txBody>
      </p:sp>
      <p:pic>
        <p:nvPicPr>
          <p:cNvPr id="19" name="图片 18"/>
          <p:cNvPicPr>
            <a:picLocks noChangeAspect="1"/>
          </p:cNvPicPr>
          <p:nvPr/>
        </p:nvPicPr>
        <p:blipFill>
          <a:blip r:embed="rId3"/>
          <a:stretch>
            <a:fillRect/>
          </a:stretch>
        </p:blipFill>
        <p:spPr>
          <a:xfrm>
            <a:off x="6709631" y="5017252"/>
            <a:ext cx="3723419" cy="1535947"/>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449.0092913385827,&quot;left&quot;:22.181653543307085,&quot;top&quot;:90.99070866141732,&quot;width&quot;:917.2923622047243}"/>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49.0092913385827,&quot;left&quot;:22.181653543307085,&quot;top&quot;:90.99070866141732,&quot;width&quot;:917.2923622047243}"/>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49.0092913385827,&quot;left&quot;:22.181653543307085,&quot;top&quot;:90.99070866141732,&quot;width&quot;:917.2923622047243}"/>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49.0092913385827,&quot;left&quot;:22.181653543307085,&quot;top&quot;:90.99070866141732,&quot;width&quot;:917.2923622047243}"/>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49.0092913385827,&quot;left&quot;:22.181653543307085,&quot;top&quot;:90.99070866141732,&quot;width&quot;:917.2923622047243}"/>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49.0092913385827,&quot;left&quot;:22.181653543307085,&quot;top&quot;:90.99070866141732,&quot;width&quot;:917.2923622047243}"/>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49.0092913385827,&quot;left&quot;:22.181653543307085,&quot;top&quot;:90.99070866141732,&quot;width&quot;:917.2923622047243}"/>
</p:tagLst>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7954</Words>
  <Application>Microsoft Office PowerPoint</Application>
  <PresentationFormat>宽屏</PresentationFormat>
  <Paragraphs>747</Paragraphs>
  <Slides>77</Slides>
  <Notes>60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77</vt:i4>
      </vt:variant>
    </vt:vector>
  </HeadingPairs>
  <TitlesOfParts>
    <vt:vector size="86" baseType="lpstr">
      <vt:lpstr>PMingLiU-ExtB</vt:lpstr>
      <vt:lpstr>等线</vt:lpstr>
      <vt:lpstr>黑体</vt:lpstr>
      <vt:lpstr>Arial</vt:lpstr>
      <vt:lpstr>Calibri</vt:lpstr>
      <vt:lpstr>Cambria Math</vt:lpstr>
      <vt:lpstr>Times New Roman</vt:lpstr>
      <vt:lpstr>Wingdings</vt:lpstr>
      <vt:lpstr>Office 佈景主題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Zhao Xichen (趙洗塵)</dc:creator>
  <cp:lastModifiedBy>c12951</cp:lastModifiedBy>
  <cp:revision>879</cp:revision>
  <cp:lastPrinted>2018-08-29T07:21:00Z</cp:lastPrinted>
  <dcterms:created xsi:type="dcterms:W3CDTF">2018-08-27T09:51:00Z</dcterms:created>
  <dcterms:modified xsi:type="dcterms:W3CDTF">2025-07-16T02:12:44Z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16DD3BA0BB2B4812A45FAD2ED0B5623F_12</vt:lpwstr>
  </property>
  <property fmtid="{D5CDD505-2E9C-101B-9397-08002B2CF9AE}" pid="3" name="KSOProductBuildVer">
    <vt:lpwstr>1033-12.2.0.21931</vt:lpwstr>
  </property>
</Properties>
</file>